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78" r:id="rId3"/>
    <p:sldId id="283" r:id="rId4"/>
    <p:sldId id="285" r:id="rId5"/>
    <p:sldId id="261" r:id="rId6"/>
    <p:sldId id="316" r:id="rId7"/>
    <p:sldId id="260" r:id="rId8"/>
    <p:sldId id="286" r:id="rId9"/>
    <p:sldId id="287" r:id="rId10"/>
    <p:sldId id="314" r:id="rId11"/>
    <p:sldId id="315" r:id="rId12"/>
    <p:sldId id="291" r:id="rId13"/>
    <p:sldId id="295" r:id="rId14"/>
    <p:sldId id="294" r:id="rId15"/>
    <p:sldId id="293" r:id="rId16"/>
    <p:sldId id="292" r:id="rId17"/>
    <p:sldId id="274" r:id="rId18"/>
    <p:sldId id="275" r:id="rId19"/>
    <p:sldId id="276" r:id="rId20"/>
    <p:sldId id="277" r:id="rId21"/>
    <p:sldId id="296" r:id="rId22"/>
    <p:sldId id="297" r:id="rId23"/>
    <p:sldId id="318" r:id="rId24"/>
    <p:sldId id="317" r:id="rId25"/>
    <p:sldId id="299" r:id="rId26"/>
    <p:sldId id="300" r:id="rId27"/>
    <p:sldId id="301" r:id="rId28"/>
    <p:sldId id="304" r:id="rId29"/>
    <p:sldId id="308" r:id="rId30"/>
    <p:sldId id="309" r:id="rId31"/>
    <p:sldId id="319" r:id="rId32"/>
    <p:sldId id="320" r:id="rId33"/>
    <p:sldId id="321" r:id="rId34"/>
    <p:sldId id="333" r:id="rId35"/>
    <p:sldId id="323" r:id="rId36"/>
    <p:sldId id="324" r:id="rId37"/>
    <p:sldId id="325" r:id="rId38"/>
    <p:sldId id="326" r:id="rId39"/>
    <p:sldId id="327" r:id="rId40"/>
    <p:sldId id="328" r:id="rId41"/>
    <p:sldId id="329" r:id="rId42"/>
    <p:sldId id="330" r:id="rId43"/>
    <p:sldId id="331" r:id="rId44"/>
    <p:sldId id="332" r:id="rId45"/>
    <p:sldId id="311" r:id="rId46"/>
    <p:sldId id="312" r:id="rId47"/>
    <p:sldId id="313" r:id="rId4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F9D0CAE-EFA0-4435-ACE1-433480C17BA0}">
          <p14:sldIdLst>
            <p14:sldId id="256"/>
          </p14:sldIdLst>
        </p14:section>
        <p14:section name="Introduction" id="{128A7289-C9B8-4067-B30A-5EFD166A19CB}">
          <p14:sldIdLst>
            <p14:sldId id="278"/>
            <p14:sldId id="283"/>
            <p14:sldId id="285"/>
          </p14:sldIdLst>
        </p14:section>
        <p14:section name="Libraries" id="{F9E6DB01-31F6-41A9-8FDC-474536BBBE4C}">
          <p14:sldIdLst>
            <p14:sldId id="261"/>
            <p14:sldId id="316"/>
            <p14:sldId id="260"/>
          </p14:sldIdLst>
        </p14:section>
        <p14:section name="Dataset" id="{394F09CA-8707-4869-9047-CB6640568B02}">
          <p14:sldIdLst>
            <p14:sldId id="286"/>
            <p14:sldId id="287"/>
            <p14:sldId id="314"/>
            <p14:sldId id="315"/>
          </p14:sldIdLst>
        </p14:section>
        <p14:section name="Preprocessing" id="{32C5F039-2EC8-4491-A7C2-BE50F60A7774}">
          <p14:sldIdLst>
            <p14:sldId id="291"/>
            <p14:sldId id="295"/>
            <p14:sldId id="294"/>
            <p14:sldId id="293"/>
            <p14:sldId id="292"/>
            <p14:sldId id="274"/>
            <p14:sldId id="275"/>
            <p14:sldId id="276"/>
            <p14:sldId id="277"/>
          </p14:sldIdLst>
        </p14:section>
        <p14:section name="Models" id="{F37D976D-25FB-4F6D-85E0-5386DC5066FE}">
          <p14:sldIdLst>
            <p14:sldId id="296"/>
            <p14:sldId id="297"/>
            <p14:sldId id="318"/>
            <p14:sldId id="317"/>
            <p14:sldId id="299"/>
            <p14:sldId id="300"/>
          </p14:sldIdLst>
        </p14:section>
        <p14:section name="FineTuning and Metrics" id="{37AC82EA-34E2-43A9-98FD-F9E0E423CD18}">
          <p14:sldIdLst>
            <p14:sldId id="301"/>
            <p14:sldId id="304"/>
            <p14:sldId id="308"/>
            <p14:sldId id="309"/>
            <p14:sldId id="319"/>
            <p14:sldId id="320"/>
            <p14:sldId id="321"/>
          </p14:sldIdLst>
        </p14:section>
        <p14:section name="Best Results on LRW" id="{C58A49C7-2421-446C-B0CB-4AF15B6110A5}">
          <p14:sldIdLst>
            <p14:sldId id="333"/>
            <p14:sldId id="323"/>
            <p14:sldId id="324"/>
            <p14:sldId id="325"/>
            <p14:sldId id="326"/>
            <p14:sldId id="327"/>
          </p14:sldIdLst>
        </p14:section>
        <p14:section name="Analysis on Custom Dataset" id="{655671F5-B20C-409F-9B75-16B8BB845AFE}">
          <p14:sldIdLst>
            <p14:sldId id="328"/>
            <p14:sldId id="329"/>
            <p14:sldId id="330"/>
            <p14:sldId id="331"/>
            <p14:sldId id="332"/>
          </p14:sldIdLst>
        </p14:section>
        <p14:section name="Final Comparison" id="{7C256269-3352-45B7-90DC-7A5B97F6974F}">
          <p14:sldIdLst>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6256" autoAdjust="0"/>
  </p:normalViewPr>
  <p:slideViewPr>
    <p:cSldViewPr snapToGrid="0">
      <p:cViewPr varScale="1">
        <p:scale>
          <a:sx n="93" d="100"/>
          <a:sy n="93" d="100"/>
        </p:scale>
        <p:origin x="12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40782-CBAB-480F-A0C0-AA3C3C1BE010}" type="datetimeFigureOut">
              <a:rPr lang="it-IT" smtClean="0"/>
              <a:t>10/07/2024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BC869-F72A-482E-8E29-DB8EDA3803B0}" type="slidenum">
              <a:rPr lang="it-IT" smtClean="0"/>
              <a:t>‹N›</a:t>
            </a:fld>
            <a:endParaRPr lang="it-IT"/>
          </a:p>
        </p:txBody>
      </p:sp>
    </p:spTree>
    <p:extLst>
      <p:ext uri="{BB962C8B-B14F-4D97-AF65-F5344CB8AC3E}">
        <p14:creationId xmlns:p14="http://schemas.microsoft.com/office/powerpoint/2010/main" val="393006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1</a:t>
            </a:fld>
            <a:endParaRPr lang="it-IT"/>
          </a:p>
        </p:txBody>
      </p:sp>
    </p:spTree>
    <p:extLst>
      <p:ext uri="{BB962C8B-B14F-4D97-AF65-F5344CB8AC3E}">
        <p14:creationId xmlns:p14="http://schemas.microsoft.com/office/powerpoint/2010/main" val="3729424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latin typeface="Lato" panose="020F0502020204030203" pitchFamily="34" charset="0"/>
                <a:ea typeface="Lato" panose="020F0502020204030203" pitchFamily="34" charset="0"/>
                <a:cs typeface="Lato" panose="020F0502020204030203" pitchFamily="34" charset="0"/>
              </a:rPr>
              <a:t>By increasing the contrast between the darker and lighter pixels in an image, the details become more visible, which can help my models perform better. Contrast stretching is particularly helpful in this case since it enhances the contrast between different regions in the image, making the lips more distinguishable and prominent.</a:t>
            </a:r>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18</a:t>
            </a:fld>
            <a:endParaRPr lang="it-IT"/>
          </a:p>
        </p:txBody>
      </p:sp>
    </p:spTree>
    <p:extLst>
      <p:ext uri="{BB962C8B-B14F-4D97-AF65-F5344CB8AC3E}">
        <p14:creationId xmlns:p14="http://schemas.microsoft.com/office/powerpoint/2010/main" val="323671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US" sz="1200" dirty="0">
                <a:latin typeface="Lato" panose="020F0502020204030203" pitchFamily="34" charset="0"/>
                <a:ea typeface="Lato" panose="020F0502020204030203" pitchFamily="34" charset="0"/>
                <a:cs typeface="Lato" panose="020F0502020204030203" pitchFamily="34" charset="0"/>
              </a:rPr>
              <a:t>By reducing noise in the image, Bilateral Filtering can improve image quality, which can improve the performance of my models. Bilateral Filtering can also help to remove small objects or noise in the image, which is particularly useful in this situation.</a:t>
            </a:r>
          </a:p>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19</a:t>
            </a:fld>
            <a:endParaRPr lang="it-IT"/>
          </a:p>
        </p:txBody>
      </p:sp>
    </p:spTree>
    <p:extLst>
      <p:ext uri="{BB962C8B-B14F-4D97-AF65-F5344CB8AC3E}">
        <p14:creationId xmlns:p14="http://schemas.microsoft.com/office/powerpoint/2010/main" val="37709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This technique can help to increase the contrast between objects and their surroundings, making it easier for my models to detect and recognize them. By improving the edges in an image, sharpening can improve the accuracy of object recognition tasks.</a:t>
            </a:r>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20</a:t>
            </a:fld>
            <a:endParaRPr lang="it-IT"/>
          </a:p>
        </p:txBody>
      </p:sp>
    </p:spTree>
    <p:extLst>
      <p:ext uri="{BB962C8B-B14F-4D97-AF65-F5344CB8AC3E}">
        <p14:creationId xmlns:p14="http://schemas.microsoft.com/office/powerpoint/2010/main" val="4044115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22</a:t>
            </a:fld>
            <a:endParaRPr lang="it-IT"/>
          </a:p>
        </p:txBody>
      </p:sp>
    </p:spTree>
    <p:extLst>
      <p:ext uri="{BB962C8B-B14F-4D97-AF65-F5344CB8AC3E}">
        <p14:creationId xmlns:p14="http://schemas.microsoft.com/office/powerpoint/2010/main" val="2921369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23</a:t>
            </a:fld>
            <a:endParaRPr lang="it-IT"/>
          </a:p>
        </p:txBody>
      </p:sp>
    </p:spTree>
    <p:extLst>
      <p:ext uri="{BB962C8B-B14F-4D97-AF65-F5344CB8AC3E}">
        <p14:creationId xmlns:p14="http://schemas.microsoft.com/office/powerpoint/2010/main" val="1415209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26</a:t>
            </a:fld>
            <a:endParaRPr lang="it-IT"/>
          </a:p>
        </p:txBody>
      </p:sp>
    </p:spTree>
    <p:extLst>
      <p:ext uri="{BB962C8B-B14F-4D97-AF65-F5344CB8AC3E}">
        <p14:creationId xmlns:p14="http://schemas.microsoft.com/office/powerpoint/2010/main" val="1779800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27</a:t>
            </a:fld>
            <a:endParaRPr lang="it-IT"/>
          </a:p>
        </p:txBody>
      </p:sp>
    </p:spTree>
    <p:extLst>
      <p:ext uri="{BB962C8B-B14F-4D97-AF65-F5344CB8AC3E}">
        <p14:creationId xmlns:p14="http://schemas.microsoft.com/office/powerpoint/2010/main" val="1162624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28</a:t>
            </a:fld>
            <a:endParaRPr lang="it-IT"/>
          </a:p>
        </p:txBody>
      </p:sp>
    </p:spTree>
    <p:extLst>
      <p:ext uri="{BB962C8B-B14F-4D97-AF65-F5344CB8AC3E}">
        <p14:creationId xmlns:p14="http://schemas.microsoft.com/office/powerpoint/2010/main" val="3006282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31</a:t>
            </a:fld>
            <a:endParaRPr lang="it-IT"/>
          </a:p>
        </p:txBody>
      </p:sp>
    </p:spTree>
    <p:extLst>
      <p:ext uri="{BB962C8B-B14F-4D97-AF65-F5344CB8AC3E}">
        <p14:creationId xmlns:p14="http://schemas.microsoft.com/office/powerpoint/2010/main" val="3752249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32</a:t>
            </a:fld>
            <a:endParaRPr lang="it-IT"/>
          </a:p>
        </p:txBody>
      </p:sp>
    </p:spTree>
    <p:extLst>
      <p:ext uri="{BB962C8B-B14F-4D97-AF65-F5344CB8AC3E}">
        <p14:creationId xmlns:p14="http://schemas.microsoft.com/office/powerpoint/2010/main" val="2878530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5</a:t>
            </a:fld>
            <a:endParaRPr lang="it-IT"/>
          </a:p>
        </p:txBody>
      </p:sp>
    </p:spTree>
    <p:extLst>
      <p:ext uri="{BB962C8B-B14F-4D97-AF65-F5344CB8AC3E}">
        <p14:creationId xmlns:p14="http://schemas.microsoft.com/office/powerpoint/2010/main" val="4021385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33</a:t>
            </a:fld>
            <a:endParaRPr lang="it-IT"/>
          </a:p>
        </p:txBody>
      </p:sp>
    </p:spTree>
    <p:extLst>
      <p:ext uri="{BB962C8B-B14F-4D97-AF65-F5344CB8AC3E}">
        <p14:creationId xmlns:p14="http://schemas.microsoft.com/office/powerpoint/2010/main" val="2580222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34</a:t>
            </a:fld>
            <a:endParaRPr lang="it-IT"/>
          </a:p>
        </p:txBody>
      </p:sp>
    </p:spTree>
    <p:extLst>
      <p:ext uri="{BB962C8B-B14F-4D97-AF65-F5344CB8AC3E}">
        <p14:creationId xmlns:p14="http://schemas.microsoft.com/office/powerpoint/2010/main" val="3922195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35</a:t>
            </a:fld>
            <a:endParaRPr lang="it-IT"/>
          </a:p>
        </p:txBody>
      </p:sp>
    </p:spTree>
    <p:extLst>
      <p:ext uri="{BB962C8B-B14F-4D97-AF65-F5344CB8AC3E}">
        <p14:creationId xmlns:p14="http://schemas.microsoft.com/office/powerpoint/2010/main" val="299707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36</a:t>
            </a:fld>
            <a:endParaRPr lang="it-IT"/>
          </a:p>
        </p:txBody>
      </p:sp>
    </p:spTree>
    <p:extLst>
      <p:ext uri="{BB962C8B-B14F-4D97-AF65-F5344CB8AC3E}">
        <p14:creationId xmlns:p14="http://schemas.microsoft.com/office/powerpoint/2010/main" val="2437672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37</a:t>
            </a:fld>
            <a:endParaRPr lang="it-IT"/>
          </a:p>
        </p:txBody>
      </p:sp>
    </p:spTree>
    <p:extLst>
      <p:ext uri="{BB962C8B-B14F-4D97-AF65-F5344CB8AC3E}">
        <p14:creationId xmlns:p14="http://schemas.microsoft.com/office/powerpoint/2010/main" val="3908508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38</a:t>
            </a:fld>
            <a:endParaRPr lang="it-IT"/>
          </a:p>
        </p:txBody>
      </p:sp>
    </p:spTree>
    <p:extLst>
      <p:ext uri="{BB962C8B-B14F-4D97-AF65-F5344CB8AC3E}">
        <p14:creationId xmlns:p14="http://schemas.microsoft.com/office/powerpoint/2010/main" val="1586920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39</a:t>
            </a:fld>
            <a:endParaRPr lang="it-IT"/>
          </a:p>
        </p:txBody>
      </p:sp>
    </p:spTree>
    <p:extLst>
      <p:ext uri="{BB962C8B-B14F-4D97-AF65-F5344CB8AC3E}">
        <p14:creationId xmlns:p14="http://schemas.microsoft.com/office/powerpoint/2010/main" val="3196105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40</a:t>
            </a:fld>
            <a:endParaRPr lang="it-IT"/>
          </a:p>
        </p:txBody>
      </p:sp>
    </p:spTree>
    <p:extLst>
      <p:ext uri="{BB962C8B-B14F-4D97-AF65-F5344CB8AC3E}">
        <p14:creationId xmlns:p14="http://schemas.microsoft.com/office/powerpoint/2010/main" val="722720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41</a:t>
            </a:fld>
            <a:endParaRPr lang="it-IT"/>
          </a:p>
        </p:txBody>
      </p:sp>
    </p:spTree>
    <p:extLst>
      <p:ext uri="{BB962C8B-B14F-4D97-AF65-F5344CB8AC3E}">
        <p14:creationId xmlns:p14="http://schemas.microsoft.com/office/powerpoint/2010/main" val="259610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42</a:t>
            </a:fld>
            <a:endParaRPr lang="it-IT"/>
          </a:p>
        </p:txBody>
      </p:sp>
    </p:spTree>
    <p:extLst>
      <p:ext uri="{BB962C8B-B14F-4D97-AF65-F5344CB8AC3E}">
        <p14:creationId xmlns:p14="http://schemas.microsoft.com/office/powerpoint/2010/main" val="4053392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6</a:t>
            </a:fld>
            <a:endParaRPr lang="it-IT"/>
          </a:p>
        </p:txBody>
      </p:sp>
    </p:spTree>
    <p:extLst>
      <p:ext uri="{BB962C8B-B14F-4D97-AF65-F5344CB8AC3E}">
        <p14:creationId xmlns:p14="http://schemas.microsoft.com/office/powerpoint/2010/main" val="1076207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43</a:t>
            </a:fld>
            <a:endParaRPr lang="it-IT"/>
          </a:p>
        </p:txBody>
      </p:sp>
    </p:spTree>
    <p:extLst>
      <p:ext uri="{BB962C8B-B14F-4D97-AF65-F5344CB8AC3E}">
        <p14:creationId xmlns:p14="http://schemas.microsoft.com/office/powerpoint/2010/main" val="4195957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44</a:t>
            </a:fld>
            <a:endParaRPr lang="it-IT"/>
          </a:p>
        </p:txBody>
      </p:sp>
    </p:spTree>
    <p:extLst>
      <p:ext uri="{BB962C8B-B14F-4D97-AF65-F5344CB8AC3E}">
        <p14:creationId xmlns:p14="http://schemas.microsoft.com/office/powerpoint/2010/main" val="19551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45</a:t>
            </a:fld>
            <a:endParaRPr lang="it-IT"/>
          </a:p>
        </p:txBody>
      </p:sp>
    </p:spTree>
    <p:extLst>
      <p:ext uri="{BB962C8B-B14F-4D97-AF65-F5344CB8AC3E}">
        <p14:creationId xmlns:p14="http://schemas.microsoft.com/office/powerpoint/2010/main" val="1443695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7</a:t>
            </a:fld>
            <a:endParaRPr lang="it-IT"/>
          </a:p>
        </p:txBody>
      </p:sp>
    </p:spTree>
    <p:extLst>
      <p:ext uri="{BB962C8B-B14F-4D97-AF65-F5344CB8AC3E}">
        <p14:creationId xmlns:p14="http://schemas.microsoft.com/office/powerpoint/2010/main" val="145754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8</a:t>
            </a:fld>
            <a:endParaRPr lang="it-IT"/>
          </a:p>
        </p:txBody>
      </p:sp>
    </p:spTree>
    <p:extLst>
      <p:ext uri="{BB962C8B-B14F-4D97-AF65-F5344CB8AC3E}">
        <p14:creationId xmlns:p14="http://schemas.microsoft.com/office/powerpoint/2010/main" val="1545233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9</a:t>
            </a:fld>
            <a:endParaRPr lang="it-IT"/>
          </a:p>
        </p:txBody>
      </p:sp>
    </p:spTree>
    <p:extLst>
      <p:ext uri="{BB962C8B-B14F-4D97-AF65-F5344CB8AC3E}">
        <p14:creationId xmlns:p14="http://schemas.microsoft.com/office/powerpoint/2010/main" val="3329213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10</a:t>
            </a:fld>
            <a:endParaRPr lang="it-IT"/>
          </a:p>
        </p:txBody>
      </p:sp>
    </p:spTree>
    <p:extLst>
      <p:ext uri="{BB962C8B-B14F-4D97-AF65-F5344CB8AC3E}">
        <p14:creationId xmlns:p14="http://schemas.microsoft.com/office/powerpoint/2010/main" val="3807215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95BC869-F72A-482E-8E29-DB8EDA3803B0}" type="slidenum">
              <a:rPr lang="it-IT" smtClean="0"/>
              <a:t>11</a:t>
            </a:fld>
            <a:endParaRPr lang="it-IT"/>
          </a:p>
        </p:txBody>
      </p:sp>
    </p:spTree>
    <p:extLst>
      <p:ext uri="{BB962C8B-B14F-4D97-AF65-F5344CB8AC3E}">
        <p14:creationId xmlns:p14="http://schemas.microsoft.com/office/powerpoint/2010/main" val="397995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US" sz="1200" dirty="0">
                <a:latin typeface="Lato" panose="020F0502020204030203" pitchFamily="34" charset="0"/>
                <a:ea typeface="Lato" panose="020F0502020204030203" pitchFamily="34" charset="0"/>
                <a:cs typeface="Lato" panose="020F0502020204030203" pitchFamily="34" charset="0"/>
              </a:rPr>
              <a:t>By softening sharp curves previously present in the image, my model will have an easier time performing calculations in the hidden layers. Ultimately, Gaussian Blurring will reduce train time and overfitting.</a:t>
            </a:r>
          </a:p>
        </p:txBody>
      </p:sp>
      <p:sp>
        <p:nvSpPr>
          <p:cNvPr id="4" name="Segnaposto numero diapositiva 3"/>
          <p:cNvSpPr>
            <a:spLocks noGrp="1"/>
          </p:cNvSpPr>
          <p:nvPr>
            <p:ph type="sldNum" sz="quarter" idx="5"/>
          </p:nvPr>
        </p:nvSpPr>
        <p:spPr/>
        <p:txBody>
          <a:bodyPr/>
          <a:lstStyle/>
          <a:p>
            <a:fld id="{895BC869-F72A-482E-8E29-DB8EDA3803B0}" type="slidenum">
              <a:rPr lang="it-IT" smtClean="0"/>
              <a:t>17</a:t>
            </a:fld>
            <a:endParaRPr lang="it-IT"/>
          </a:p>
        </p:txBody>
      </p:sp>
    </p:spTree>
    <p:extLst>
      <p:ext uri="{BB962C8B-B14F-4D97-AF65-F5344CB8AC3E}">
        <p14:creationId xmlns:p14="http://schemas.microsoft.com/office/powerpoint/2010/main" val="2803696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18FC50-356D-2778-C58A-A4282C530F52}"/>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CB94668-3416-DCC9-4B6F-1F6226AEE8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3ACAF93-CEEC-BDF9-9A43-30E7FFB739BC}"/>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5" name="Segnaposto piè di pagina 4">
            <a:extLst>
              <a:ext uri="{FF2B5EF4-FFF2-40B4-BE49-F238E27FC236}">
                <a16:creationId xmlns:a16="http://schemas.microsoft.com/office/drawing/2014/main" id="{C50E0A69-1A55-2301-540F-9341B1CCA4C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00B513-9DB9-4AC7-C630-56242F310A98}"/>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1378504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3E120E-CB99-DAA0-F9A4-FD3B5261FF9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3502DE0-5716-358C-16C7-2ABDC544DB0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156874-860D-605C-48AA-B67902FBC49F}"/>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5" name="Segnaposto piè di pagina 4">
            <a:extLst>
              <a:ext uri="{FF2B5EF4-FFF2-40B4-BE49-F238E27FC236}">
                <a16:creationId xmlns:a16="http://schemas.microsoft.com/office/drawing/2014/main" id="{982AB624-60FD-D6FC-6C10-E90ECEADF52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C46E80-5F5B-5399-AF9A-BC5F7B7F3033}"/>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262264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B69BB80-593A-7658-473A-EF342180321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74DC832-0FE2-DEAE-CD62-9AE3F7BBA6D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3A4592A-E53E-ECC4-4D64-1675E2D4FDF7}"/>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5" name="Segnaposto piè di pagina 4">
            <a:extLst>
              <a:ext uri="{FF2B5EF4-FFF2-40B4-BE49-F238E27FC236}">
                <a16:creationId xmlns:a16="http://schemas.microsoft.com/office/drawing/2014/main" id="{379A9704-EC58-5FF4-4CC9-CA67A02ADDA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9FCF6EA-1E76-B629-16E3-E3702CAABFEA}"/>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2817755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40FBCF-67ED-0FF6-B530-E1AC62BA9D4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5EE7945-3CED-11B6-3B49-42E1E4E580D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8371841-E9F3-60BA-E6A0-830917BBC258}"/>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5" name="Segnaposto piè di pagina 4">
            <a:extLst>
              <a:ext uri="{FF2B5EF4-FFF2-40B4-BE49-F238E27FC236}">
                <a16:creationId xmlns:a16="http://schemas.microsoft.com/office/drawing/2014/main" id="{D6D3B002-8E62-CBE6-356A-E81376DFF62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3860AD-2C76-CC76-B4CE-DD87B6B8A64F}"/>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97943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B328D4-2C55-D7CD-F41B-79EF2B96C0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8E11D77-01AA-835E-5CB2-6540A1B5CB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E1C0E8B-B5CA-202B-88A7-2E09F0322AC4}"/>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5" name="Segnaposto piè di pagina 4">
            <a:extLst>
              <a:ext uri="{FF2B5EF4-FFF2-40B4-BE49-F238E27FC236}">
                <a16:creationId xmlns:a16="http://schemas.microsoft.com/office/drawing/2014/main" id="{82EB46EB-8C1E-0E3E-55F3-72EE3736D04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7219CDC-DC53-3EFA-6406-B3525EB35C34}"/>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29974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2D0EA3-111E-BACC-28B5-79D9EABF113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8F39D48-DC73-62EB-CBB8-1F41BEB19D4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01D8215-BB4B-24EA-ECC7-8C4D9EE53FB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DD5E687-5964-1883-2EF8-F707534EF9F8}"/>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6" name="Segnaposto piè di pagina 5">
            <a:extLst>
              <a:ext uri="{FF2B5EF4-FFF2-40B4-BE49-F238E27FC236}">
                <a16:creationId xmlns:a16="http://schemas.microsoft.com/office/drawing/2014/main" id="{38E1B834-256F-6825-BD2A-AB43FEECEF0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3556161-64C3-AAFA-CAF2-91A66BC81600}"/>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4207480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90F8C6-D854-0AF3-A8DB-90BED6F4754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88F1FD0-6FBB-D37A-4A04-FA5EAA070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2C79998-E854-1319-41D1-EA49C2FF03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E18CAD3-F52E-4228-893F-89AB81A801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39714E1-F6D8-24F9-291C-362B75EA217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760BA46-6CA3-2764-BED0-FB69477D86A4}"/>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8" name="Segnaposto piè di pagina 7">
            <a:extLst>
              <a:ext uri="{FF2B5EF4-FFF2-40B4-BE49-F238E27FC236}">
                <a16:creationId xmlns:a16="http://schemas.microsoft.com/office/drawing/2014/main" id="{6A88E141-4684-DB80-4F64-9E0E45868A7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68B0539-1208-0118-5F03-0961690B90BD}"/>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3641313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2BDBF1-E917-F904-19C2-EC48725A642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83B5119-0FC3-3FE9-95FB-1FD8DE6FAC8B}"/>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4" name="Segnaposto piè di pagina 3">
            <a:extLst>
              <a:ext uri="{FF2B5EF4-FFF2-40B4-BE49-F238E27FC236}">
                <a16:creationId xmlns:a16="http://schemas.microsoft.com/office/drawing/2014/main" id="{247B1056-958E-7E5A-AB31-0B012211CE4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36EFC72-F468-FE60-D77B-B48EE54DF2B8}"/>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1646135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44FE8E2-22A9-D65E-3BCD-6EF52AA5ACF7}"/>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3" name="Segnaposto piè di pagina 2">
            <a:extLst>
              <a:ext uri="{FF2B5EF4-FFF2-40B4-BE49-F238E27FC236}">
                <a16:creationId xmlns:a16="http://schemas.microsoft.com/office/drawing/2014/main" id="{CD419783-C4D9-AD49-E669-D31C9F8C87E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D95F951-CF62-F735-0E8C-348DC57256C9}"/>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4267674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1D49D5-81EC-A23C-742B-93A54EC1A11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B50349-5887-7872-C299-1A22A6998F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FC0F010-2729-136D-0C88-4A5F37E7B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2B762C-BA88-0D8F-12E0-095E07511211}"/>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6" name="Segnaposto piè di pagina 5">
            <a:extLst>
              <a:ext uri="{FF2B5EF4-FFF2-40B4-BE49-F238E27FC236}">
                <a16:creationId xmlns:a16="http://schemas.microsoft.com/office/drawing/2014/main" id="{538C618A-83AC-3F05-3094-EC4F1C1686B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971890E-2CB9-0A19-42CA-71A4E4A7650A}"/>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2453008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B44DCE-CEF7-F934-823C-3BFD20109A5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E9F4489-F7B2-CD26-59C6-EC1234AB1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BFBD68A-71F2-DDFB-FA4D-9046DABA9C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1DF89B3-AB84-AE41-CECA-70096E4D8D61}"/>
              </a:ext>
            </a:extLst>
          </p:cNvPr>
          <p:cNvSpPr>
            <a:spLocks noGrp="1"/>
          </p:cNvSpPr>
          <p:nvPr>
            <p:ph type="dt" sz="half" idx="10"/>
          </p:nvPr>
        </p:nvSpPr>
        <p:spPr/>
        <p:txBody>
          <a:bodyPr/>
          <a:lstStyle/>
          <a:p>
            <a:fld id="{626979DC-40E2-40C8-A77B-77E7551FB1BE}" type="datetimeFigureOut">
              <a:rPr lang="it-IT" smtClean="0"/>
              <a:t>10/07/2024</a:t>
            </a:fld>
            <a:endParaRPr lang="it-IT"/>
          </a:p>
        </p:txBody>
      </p:sp>
      <p:sp>
        <p:nvSpPr>
          <p:cNvPr id="6" name="Segnaposto piè di pagina 5">
            <a:extLst>
              <a:ext uri="{FF2B5EF4-FFF2-40B4-BE49-F238E27FC236}">
                <a16:creationId xmlns:a16="http://schemas.microsoft.com/office/drawing/2014/main" id="{8C3A6348-8344-8737-3D9B-758623BB7A6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D4094-FCF6-B631-0BEF-4BA7338E1B08}"/>
              </a:ext>
            </a:extLst>
          </p:cNvPr>
          <p:cNvSpPr>
            <a:spLocks noGrp="1"/>
          </p:cNvSpPr>
          <p:nvPr>
            <p:ph type="sldNum" sz="quarter" idx="12"/>
          </p:nvPr>
        </p:nvSpPr>
        <p:spPr/>
        <p:txBody>
          <a:bodyPr/>
          <a:lstStyle/>
          <a:p>
            <a:fld id="{7A0E5D6B-7029-4FE9-B09E-EA5967C06395}" type="slidenum">
              <a:rPr lang="it-IT" smtClean="0"/>
              <a:t>‹N›</a:t>
            </a:fld>
            <a:endParaRPr lang="it-IT"/>
          </a:p>
        </p:txBody>
      </p:sp>
    </p:spTree>
    <p:extLst>
      <p:ext uri="{BB962C8B-B14F-4D97-AF65-F5344CB8AC3E}">
        <p14:creationId xmlns:p14="http://schemas.microsoft.com/office/powerpoint/2010/main" val="577141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1EB28E7-150B-20D3-8425-6F5B9A93F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58DD86B-D696-25B5-99AA-48B114FB2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005F0F5-E83A-D519-FD34-55157F1BE7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6979DC-40E2-40C8-A77B-77E7551FB1BE}" type="datetimeFigureOut">
              <a:rPr lang="it-IT" smtClean="0"/>
              <a:t>10/07/2024</a:t>
            </a:fld>
            <a:endParaRPr lang="it-IT"/>
          </a:p>
        </p:txBody>
      </p:sp>
      <p:sp>
        <p:nvSpPr>
          <p:cNvPr id="5" name="Segnaposto piè di pagina 4">
            <a:extLst>
              <a:ext uri="{FF2B5EF4-FFF2-40B4-BE49-F238E27FC236}">
                <a16:creationId xmlns:a16="http://schemas.microsoft.com/office/drawing/2014/main" id="{8B72D653-50BE-C3A3-A817-C08EF6CFE4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857B65CD-A5FD-DD61-266C-9A83F70272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0E5D6B-7029-4FE9-B09E-EA5967C06395}" type="slidenum">
              <a:rPr lang="it-IT" smtClean="0"/>
              <a:t>‹N›</a:t>
            </a:fld>
            <a:endParaRPr lang="it-IT"/>
          </a:p>
        </p:txBody>
      </p:sp>
    </p:spTree>
    <p:extLst>
      <p:ext uri="{BB962C8B-B14F-4D97-AF65-F5344CB8AC3E}">
        <p14:creationId xmlns:p14="http://schemas.microsoft.com/office/powerpoint/2010/main" val="1572128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340C69-4B63-0BCF-43FA-9ED67D3DAD6E}"/>
              </a:ext>
            </a:extLst>
          </p:cNvPr>
          <p:cNvSpPr>
            <a:spLocks noGrp="1"/>
          </p:cNvSpPr>
          <p:nvPr>
            <p:ph type="ctrTitle"/>
          </p:nvPr>
        </p:nvSpPr>
        <p:spPr>
          <a:xfrm>
            <a:off x="0" y="1247504"/>
            <a:ext cx="12192000" cy="1793174"/>
          </a:xfrm>
        </p:spPr>
        <p:txBody>
          <a:bodyPr>
            <a:normAutofit/>
          </a:bodyPr>
          <a:lstStyle/>
          <a:p>
            <a:r>
              <a:rPr lang="en-US" b="1" dirty="0">
                <a:latin typeface="Aptos Display" panose="020B0004020202020204" pitchFamily="34" charset="0"/>
              </a:rPr>
              <a:t>Neural Network-Based Lip Reading: </a:t>
            </a:r>
            <a:r>
              <a:rPr lang="en-US" sz="4000" b="1" dirty="0">
                <a:latin typeface="Aptos Display" panose="020B0004020202020204" pitchFamily="34" charset="0"/>
              </a:rPr>
              <a:t>Performance Evaluation and Live Testing</a:t>
            </a:r>
            <a:endParaRPr lang="it-IT" b="1" dirty="0">
              <a:latin typeface="Aptos Display" panose="020B0004020202020204" pitchFamily="34" charset="0"/>
            </a:endParaRPr>
          </a:p>
        </p:txBody>
      </p:sp>
      <p:sp>
        <p:nvSpPr>
          <p:cNvPr id="3" name="Sottotitolo 2">
            <a:extLst>
              <a:ext uri="{FF2B5EF4-FFF2-40B4-BE49-F238E27FC236}">
                <a16:creationId xmlns:a16="http://schemas.microsoft.com/office/drawing/2014/main" id="{22A40168-E8E8-02A0-DE3F-5DB07AB66250}"/>
              </a:ext>
            </a:extLst>
          </p:cNvPr>
          <p:cNvSpPr>
            <a:spLocks noGrp="1"/>
          </p:cNvSpPr>
          <p:nvPr>
            <p:ph type="subTitle" idx="1"/>
          </p:nvPr>
        </p:nvSpPr>
        <p:spPr>
          <a:xfrm>
            <a:off x="0" y="3040678"/>
            <a:ext cx="12192000" cy="1655762"/>
          </a:xfrm>
        </p:spPr>
        <p:txBody>
          <a:bodyPr/>
          <a:lstStyle/>
          <a:p>
            <a:r>
              <a:rPr lang="it-IT" dirty="0">
                <a:latin typeface="Lato" panose="020F0502020204030203" pitchFamily="34" charset="0"/>
                <a:ea typeface="Lato" panose="020F0502020204030203" pitchFamily="34" charset="0"/>
                <a:cs typeface="Lato" panose="020F0502020204030203" pitchFamily="34" charset="0"/>
              </a:rPr>
              <a:t>Argentino Simone M63001555</a:t>
            </a:r>
          </a:p>
          <a:p>
            <a:r>
              <a:rPr lang="it-IT" dirty="0">
                <a:latin typeface="Lato" panose="020F0502020204030203" pitchFamily="34" charset="0"/>
                <a:ea typeface="Lato" panose="020F0502020204030203" pitchFamily="34" charset="0"/>
                <a:cs typeface="Lato" panose="020F0502020204030203" pitchFamily="34" charset="0"/>
              </a:rPr>
              <a:t>Borrelli Francesco M63001559</a:t>
            </a:r>
          </a:p>
          <a:p>
            <a:r>
              <a:rPr lang="it-IT" dirty="0">
                <a:latin typeface="Lato" panose="020F0502020204030203" pitchFamily="34" charset="0"/>
                <a:ea typeface="Lato" panose="020F0502020204030203" pitchFamily="34" charset="0"/>
                <a:cs typeface="Lato" panose="020F0502020204030203" pitchFamily="34" charset="0"/>
              </a:rPr>
              <a:t>Romano Vincenzo M63001557</a:t>
            </a:r>
          </a:p>
        </p:txBody>
      </p:sp>
      <p:sp>
        <p:nvSpPr>
          <p:cNvPr id="6" name="CasellaDiTesto 5">
            <a:extLst>
              <a:ext uri="{FF2B5EF4-FFF2-40B4-BE49-F238E27FC236}">
                <a16:creationId xmlns:a16="http://schemas.microsoft.com/office/drawing/2014/main" id="{85F54895-16C8-BCC5-7B03-32962A2E563A}"/>
              </a:ext>
            </a:extLst>
          </p:cNvPr>
          <p:cNvSpPr txBox="1"/>
          <p:nvPr/>
        </p:nvSpPr>
        <p:spPr>
          <a:xfrm>
            <a:off x="3619995" y="6027003"/>
            <a:ext cx="4952010" cy="830997"/>
          </a:xfrm>
          <a:prstGeom prst="rect">
            <a:avLst/>
          </a:prstGeom>
          <a:noFill/>
        </p:spPr>
        <p:txBody>
          <a:bodyPr wrap="square" rtlCol="0">
            <a:spAutoFit/>
          </a:bodyPr>
          <a:lstStyle/>
          <a:p>
            <a:pPr algn="ctr"/>
            <a:r>
              <a:rPr lang="en-US" sz="2400" dirty="0">
                <a:latin typeface="Lato" panose="020F0502020204030203" pitchFamily="34" charset="0"/>
                <a:ea typeface="Lato" panose="020F0502020204030203" pitchFamily="34" charset="0"/>
                <a:cs typeface="Lato" panose="020F0502020204030203" pitchFamily="34" charset="0"/>
              </a:rPr>
              <a:t>University of Naples Federico II</a:t>
            </a:r>
          </a:p>
          <a:p>
            <a:pPr algn="ctr"/>
            <a:r>
              <a:rPr lang="en-US" sz="2400" dirty="0">
                <a:latin typeface="Lato" panose="020F0502020204030203" pitchFamily="34" charset="0"/>
                <a:ea typeface="Lato" panose="020F0502020204030203" pitchFamily="34" charset="0"/>
                <a:cs typeface="Lato" panose="020F0502020204030203" pitchFamily="34" charset="0"/>
              </a:rPr>
              <a:t>Cognitive Computing </a:t>
            </a:r>
            <a:r>
              <a:rPr lang="en-US" sz="2400" dirty="0" err="1">
                <a:latin typeface="Lato" panose="020F0502020204030203" pitchFamily="34" charset="0"/>
                <a:ea typeface="Lato" panose="020F0502020204030203" pitchFamily="34" charset="0"/>
                <a:cs typeface="Lato" panose="020F0502020204030203" pitchFamily="34" charset="0"/>
              </a:rPr>
              <a:t>Sistems</a:t>
            </a:r>
            <a:endParaRPr lang="en-US"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36679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8752850-599E-0D4D-7765-2BED5ED40C34}"/>
              </a:ext>
            </a:extLst>
          </p:cNvPr>
          <p:cNvSpPr>
            <a:spLocks noGrp="1"/>
          </p:cNvSpPr>
          <p:nvPr>
            <p:ph type="title"/>
          </p:nvPr>
        </p:nvSpPr>
        <p:spPr>
          <a:xfrm>
            <a:off x="838201" y="365125"/>
            <a:ext cx="5251316" cy="1807305"/>
          </a:xfrm>
        </p:spPr>
        <p:txBody>
          <a:bodyPr>
            <a:normAutofit/>
          </a:bodyPr>
          <a:lstStyle/>
          <a:p>
            <a:r>
              <a:rPr lang="it-IT" sz="4000" b="1" dirty="0" err="1"/>
              <a:t>Lip</a:t>
            </a:r>
            <a:r>
              <a:rPr lang="it-IT" sz="4000" b="1" dirty="0"/>
              <a:t> Reading in the Wild</a:t>
            </a:r>
            <a:endParaRPr lang="it-IT" b="1" dirty="0"/>
          </a:p>
        </p:txBody>
      </p:sp>
      <p:pic>
        <p:nvPicPr>
          <p:cNvPr id="26" name="Picture 23">
            <a:extLst>
              <a:ext uri="{FF2B5EF4-FFF2-40B4-BE49-F238E27FC236}">
                <a16:creationId xmlns:a16="http://schemas.microsoft.com/office/drawing/2014/main" id="{4DEBC0F5-AF66-B66C-EE92-0A9AA19A4952}"/>
              </a:ext>
            </a:extLst>
          </p:cNvPr>
          <p:cNvPicPr>
            <a:picLocks noChangeAspect="1"/>
          </p:cNvPicPr>
          <p:nvPr/>
        </p:nvPicPr>
        <p:blipFill>
          <a:blip r:embed="rId3">
            <a:extLst>
              <a:ext uri="{28A0092B-C50C-407E-A947-70E740481C1C}">
                <a14:useLocalDpi xmlns:a14="http://schemas.microsoft.com/office/drawing/2010/main" val="0"/>
              </a:ext>
            </a:extLst>
          </a:blip>
          <a:srcRect l="28252" r="282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1" name="CasellaDiTesto 10">
            <a:extLst>
              <a:ext uri="{FF2B5EF4-FFF2-40B4-BE49-F238E27FC236}">
                <a16:creationId xmlns:a16="http://schemas.microsoft.com/office/drawing/2014/main" id="{2E4621F8-EED2-4836-AC1B-6CB703DD7729}"/>
              </a:ext>
            </a:extLst>
          </p:cNvPr>
          <p:cNvSpPr txBox="1"/>
          <p:nvPr/>
        </p:nvSpPr>
        <p:spPr>
          <a:xfrm>
            <a:off x="838201" y="2551837"/>
            <a:ext cx="5394063" cy="1754326"/>
          </a:xfrm>
          <a:prstGeom prst="rect">
            <a:avLst/>
          </a:prstGeom>
          <a:noFill/>
        </p:spPr>
        <p:txBody>
          <a:bodyPr wrap="square">
            <a:spAutoFit/>
          </a:bodyPr>
          <a:lstStyle/>
          <a:p>
            <a:pPr marL="0" indent="0">
              <a:buNone/>
            </a:pPr>
            <a:r>
              <a:rPr lang="en-US" dirty="0">
                <a:latin typeface="Lato" panose="020F0502020204030203" pitchFamily="34" charset="0"/>
                <a:ea typeface="Lato" panose="020F0502020204030203" pitchFamily="34" charset="0"/>
                <a:cs typeface="Lato" panose="020F0502020204030203" pitchFamily="34" charset="0"/>
              </a:rPr>
              <a:t>C</a:t>
            </a:r>
            <a:r>
              <a:rPr kumimoji="0" lang="en-US" sz="1800" b="0" i="0" u="none" strike="noStrike" kern="1200" cap="none" spc="0" normalizeH="0" baseline="0" noProof="0" dirty="0" err="1">
                <a:ln>
                  <a:noFill/>
                </a:ln>
                <a:effectLst/>
                <a:uLnTx/>
                <a:uFillTx/>
                <a:latin typeface="Lato" panose="020F0502020204030203" pitchFamily="34" charset="0"/>
                <a:ea typeface="Lato" panose="020F0502020204030203" pitchFamily="34" charset="0"/>
                <a:cs typeface="Lato" panose="020F0502020204030203" pitchFamily="34" charset="0"/>
              </a:rPr>
              <a:t>ontain</a:t>
            </a:r>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100 sequences of 10 images per class</a:t>
            </a:r>
          </a:p>
          <a:p>
            <a:endParaRPr lang="en-US" dirty="0">
              <a:latin typeface="Lato" panose="020F0502020204030203" pitchFamily="34" charset="0"/>
              <a:ea typeface="Lato" panose="020F0502020204030203" pitchFamily="34" charset="0"/>
              <a:cs typeface="Lato" panose="020F0502020204030203" pitchFamily="34" charset="0"/>
            </a:endParaRPr>
          </a:p>
          <a:p>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In our project, it was reduced to:</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100 sequences of 8 images per class</a:t>
            </a:r>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 for a total of 800 videos and 8000 images.</a:t>
            </a:r>
            <a:endParaRPr lang="it-IT" sz="1800" dirty="0">
              <a:latin typeface="Lato" panose="020F0502020204030203" pitchFamily="34" charset="0"/>
              <a:ea typeface="Lato" panose="020F0502020204030203" pitchFamily="34" charset="0"/>
              <a:cs typeface="Lato" panose="020F0502020204030203" pitchFamily="34" charset="0"/>
            </a:endParaRPr>
          </a:p>
        </p:txBody>
      </p:sp>
      <p:pic>
        <p:nvPicPr>
          <p:cNvPr id="4" name="Immagine 3" descr="Immagine che contiene Viso umano, persona, uomo, Mento&#10;&#10;Descrizione generata automaticamente">
            <a:extLst>
              <a:ext uri="{FF2B5EF4-FFF2-40B4-BE49-F238E27FC236}">
                <a16:creationId xmlns:a16="http://schemas.microsoft.com/office/drawing/2014/main" id="{DEAB5EEA-9EC3-0DD0-3400-F97E1AA63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120" y="4546308"/>
            <a:ext cx="1074795" cy="1074795"/>
          </a:xfrm>
          <a:prstGeom prst="rect">
            <a:avLst/>
          </a:prstGeom>
        </p:spPr>
      </p:pic>
      <p:pic>
        <p:nvPicPr>
          <p:cNvPr id="12" name="Immagine 11" descr="Immagine che contiene Viso umano, persona, vestiti, Mento&#10;&#10;Descrizione generata automaticamente">
            <a:extLst>
              <a:ext uri="{FF2B5EF4-FFF2-40B4-BE49-F238E27FC236}">
                <a16:creationId xmlns:a16="http://schemas.microsoft.com/office/drawing/2014/main" id="{69F4E2EE-B9D9-B446-9110-8E69FF465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9198" y="5284829"/>
            <a:ext cx="1074795" cy="1074795"/>
          </a:xfrm>
          <a:prstGeom prst="rect">
            <a:avLst/>
          </a:prstGeom>
        </p:spPr>
      </p:pic>
      <p:pic>
        <p:nvPicPr>
          <p:cNvPr id="8" name="Immagine 7" descr="Immagine che contiene persona, Viso umano, albero, vestiti&#10;&#10;Descrizione generata automaticamente">
            <a:extLst>
              <a:ext uri="{FF2B5EF4-FFF2-40B4-BE49-F238E27FC236}">
                <a16:creationId xmlns:a16="http://schemas.microsoft.com/office/drawing/2014/main" id="{53629317-9887-8CD2-F503-5A5BB833F6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3458" y="4578180"/>
            <a:ext cx="1074796" cy="1074796"/>
          </a:xfrm>
          <a:prstGeom prst="rect">
            <a:avLst/>
          </a:prstGeom>
        </p:spPr>
      </p:pic>
      <p:pic>
        <p:nvPicPr>
          <p:cNvPr id="14" name="Immagine 13" descr="Immagine che contiene Viso umano, persona, Fronte, Mento&#10;&#10;Descrizione generata automaticamente">
            <a:extLst>
              <a:ext uri="{FF2B5EF4-FFF2-40B4-BE49-F238E27FC236}">
                <a16:creationId xmlns:a16="http://schemas.microsoft.com/office/drawing/2014/main" id="{EA74F377-4FA5-A170-7FA8-FFD124CAC0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7971" y="5287952"/>
            <a:ext cx="1074796" cy="1074796"/>
          </a:xfrm>
          <a:prstGeom prst="rect">
            <a:avLst/>
          </a:prstGeom>
        </p:spPr>
      </p:pic>
      <p:pic>
        <p:nvPicPr>
          <p:cNvPr id="16" name="Immagine 15" descr="Immagine che contiene persona, Viso umano, abito, vestiti&#10;&#10;Descrizione generata automaticamente">
            <a:extLst>
              <a:ext uri="{FF2B5EF4-FFF2-40B4-BE49-F238E27FC236}">
                <a16:creationId xmlns:a16="http://schemas.microsoft.com/office/drawing/2014/main" id="{BFC2CDA8-01B2-5565-59B6-F5F006B32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2232" y="4579023"/>
            <a:ext cx="1074796" cy="1074796"/>
          </a:xfrm>
          <a:prstGeom prst="rect">
            <a:avLst/>
          </a:prstGeom>
        </p:spPr>
      </p:pic>
    </p:spTree>
    <p:extLst>
      <p:ext uri="{BB962C8B-B14F-4D97-AF65-F5344CB8AC3E}">
        <p14:creationId xmlns:p14="http://schemas.microsoft.com/office/powerpoint/2010/main" val="2873836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8752850-599E-0D4D-7765-2BED5ED40C34}"/>
              </a:ext>
            </a:extLst>
          </p:cNvPr>
          <p:cNvSpPr>
            <a:spLocks noGrp="1"/>
          </p:cNvSpPr>
          <p:nvPr>
            <p:ph type="title"/>
          </p:nvPr>
        </p:nvSpPr>
        <p:spPr>
          <a:xfrm>
            <a:off x="838201" y="365125"/>
            <a:ext cx="5251316" cy="1807305"/>
          </a:xfrm>
        </p:spPr>
        <p:txBody>
          <a:bodyPr>
            <a:normAutofit/>
          </a:bodyPr>
          <a:lstStyle/>
          <a:p>
            <a:r>
              <a:rPr lang="it-IT" sz="4000" b="1" dirty="0"/>
              <a:t>Custom Dataset</a:t>
            </a:r>
            <a:endParaRPr lang="it-IT" b="1" dirty="0"/>
          </a:p>
        </p:txBody>
      </p:sp>
      <p:pic>
        <p:nvPicPr>
          <p:cNvPr id="26" name="Picture 23">
            <a:extLst>
              <a:ext uri="{FF2B5EF4-FFF2-40B4-BE49-F238E27FC236}">
                <a16:creationId xmlns:a16="http://schemas.microsoft.com/office/drawing/2014/main" id="{4DEBC0F5-AF66-B66C-EE92-0A9AA19A4952}"/>
              </a:ext>
            </a:extLst>
          </p:cNvPr>
          <p:cNvPicPr>
            <a:picLocks noChangeAspect="1"/>
          </p:cNvPicPr>
          <p:nvPr/>
        </p:nvPicPr>
        <p:blipFill>
          <a:blip r:embed="rId3">
            <a:extLst>
              <a:ext uri="{28A0092B-C50C-407E-A947-70E740481C1C}">
                <a14:useLocalDpi xmlns:a14="http://schemas.microsoft.com/office/drawing/2010/main" val="0"/>
              </a:ext>
            </a:extLst>
          </a:blip>
          <a:srcRect l="28252" r="282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1" name="CasellaDiTesto 10">
            <a:extLst>
              <a:ext uri="{FF2B5EF4-FFF2-40B4-BE49-F238E27FC236}">
                <a16:creationId xmlns:a16="http://schemas.microsoft.com/office/drawing/2014/main" id="{2E4621F8-EED2-4836-AC1B-6CB703DD7729}"/>
              </a:ext>
            </a:extLst>
          </p:cNvPr>
          <p:cNvSpPr txBox="1"/>
          <p:nvPr/>
        </p:nvSpPr>
        <p:spPr>
          <a:xfrm>
            <a:off x="838201" y="2551837"/>
            <a:ext cx="5394063" cy="1200329"/>
          </a:xfrm>
          <a:prstGeom prst="rect">
            <a:avLst/>
          </a:prstGeom>
          <a:noFill/>
        </p:spPr>
        <p:txBody>
          <a:bodyPr wrap="square">
            <a:spAutoFit/>
          </a:bodyPr>
          <a:lstStyle/>
          <a:p>
            <a:pPr marL="0" indent="0">
              <a:buNone/>
            </a:pPr>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Composed of:</a:t>
            </a:r>
          </a:p>
          <a:p>
            <a:pPr marL="285750" indent="-285750">
              <a:buFont typeface="Arial" panose="020B0604020202020204" pitchFamily="34" charset="0"/>
              <a:buChar char="•"/>
            </a:pPr>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10 labels</a:t>
            </a:r>
          </a:p>
          <a:p>
            <a:pPr marL="285750" indent="-285750">
              <a:buFont typeface="Arial" panose="020B0604020202020204" pitchFamily="34" charset="0"/>
              <a:buChar char="•"/>
            </a:pPr>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66 sequences of 22 images per class, for a total of 660 videos and 14.520 images</a:t>
            </a:r>
            <a:endParaRPr lang="it-IT" sz="1800" dirty="0">
              <a:latin typeface="Lato" panose="020F0502020204030203" pitchFamily="34" charset="0"/>
              <a:ea typeface="Lato" panose="020F0502020204030203" pitchFamily="34" charset="0"/>
              <a:cs typeface="Lato" panose="020F0502020204030203" pitchFamily="34" charset="0"/>
            </a:endParaRPr>
          </a:p>
        </p:txBody>
      </p:sp>
      <p:pic>
        <p:nvPicPr>
          <p:cNvPr id="4" name="Immagine 3" descr="Immagine che contiene testo, Viso umano, schermata, uomo&#10;&#10;Descrizione generata automaticamente">
            <a:extLst>
              <a:ext uri="{FF2B5EF4-FFF2-40B4-BE49-F238E27FC236}">
                <a16:creationId xmlns:a16="http://schemas.microsoft.com/office/drawing/2014/main" id="{2B722D9E-AE3F-2CFD-824B-CC8BA6BE0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572" y="4046122"/>
            <a:ext cx="4425175" cy="2492848"/>
          </a:xfrm>
          <a:prstGeom prst="rect">
            <a:avLst/>
          </a:prstGeom>
        </p:spPr>
      </p:pic>
    </p:spTree>
    <p:extLst>
      <p:ext uri="{BB962C8B-B14F-4D97-AF65-F5344CB8AC3E}">
        <p14:creationId xmlns:p14="http://schemas.microsoft.com/office/powerpoint/2010/main" val="183438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err="1"/>
              <a:t>Preprocessing</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780151"/>
            <a:ext cx="5067300" cy="183461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For preprocessing we used OpenCV functions, which contains several filters suitable for noise reduction and general image cleaning.</a:t>
            </a: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Here are the calculations we decided to do:</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12" name="Immagine 11" descr="Immagine che contiene bianco e nero, occhi, primo piano, sopracciglio&#10;&#10;Descrizione generata automaticamente">
            <a:extLst>
              <a:ext uri="{FF2B5EF4-FFF2-40B4-BE49-F238E27FC236}">
                <a16:creationId xmlns:a16="http://schemas.microsoft.com/office/drawing/2014/main" id="{56FA1B63-B3D9-629C-E5CA-A1D9287BACC8}"/>
              </a:ext>
            </a:extLst>
          </p:cNvPr>
          <p:cNvPicPr>
            <a:picLocks noChangeAspect="1"/>
          </p:cNvPicPr>
          <p:nvPr/>
        </p:nvPicPr>
        <p:blipFill rotWithShape="1">
          <a:blip r:embed="rId2">
            <a:extLst>
              <a:ext uri="{28A0092B-C50C-407E-A947-70E740481C1C}">
                <a14:useLocalDpi xmlns:a14="http://schemas.microsoft.com/office/drawing/2010/main" val="0"/>
              </a:ext>
            </a:extLst>
          </a:blip>
          <a:srcRect r="-2" b="8696"/>
          <a:stretch/>
        </p:blipFill>
        <p:spPr>
          <a:xfrm>
            <a:off x="7296802" y="7299102"/>
            <a:ext cx="3483430" cy="4871867"/>
          </a:xfrm>
          <a:prstGeom prst="rect">
            <a:avLst/>
          </a:prstGeom>
        </p:spPr>
      </p:pic>
    </p:spTree>
    <p:extLst>
      <p:ext uri="{BB962C8B-B14F-4D97-AF65-F5344CB8AC3E}">
        <p14:creationId xmlns:p14="http://schemas.microsoft.com/office/powerpoint/2010/main" val="2536202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err="1"/>
              <a:t>Preprocessing</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780151"/>
            <a:ext cx="5067300" cy="183461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For preprocessing we used OpenCV functions, which contains several filters suitable for noise reduction and general image cleaning.</a:t>
            </a: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Here are the calculations we decided to do:</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CasellaDiTesto 3">
            <a:extLst>
              <a:ext uri="{FF2B5EF4-FFF2-40B4-BE49-F238E27FC236}">
                <a16:creationId xmlns:a16="http://schemas.microsoft.com/office/drawing/2014/main" id="{FE20F5DD-F909-4684-B2AD-50BAE29B197D}"/>
              </a:ext>
            </a:extLst>
          </p:cNvPr>
          <p:cNvSpPr txBox="1"/>
          <p:nvPr/>
        </p:nvSpPr>
        <p:spPr>
          <a:xfrm>
            <a:off x="838200" y="361476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Gaussian</a:t>
            </a:r>
            <a:r>
              <a:rPr lang="en-US" sz="18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Blurring</a:t>
            </a:r>
            <a:endParaRPr lang="en-US" sz="1800" dirty="0">
              <a:latin typeface="Lato" panose="020F0502020204030203" pitchFamily="34" charset="0"/>
              <a:ea typeface="Lato" panose="020F0502020204030203" pitchFamily="34" charset="0"/>
              <a:cs typeface="Lato" panose="020F0502020204030203" pitchFamily="34" charset="0"/>
            </a:endParaRPr>
          </a:p>
        </p:txBody>
      </p:sp>
      <p:pic>
        <p:nvPicPr>
          <p:cNvPr id="11" name="Immagine 10" descr="Immagine che contiene arte, schermata, mosaico&#10;&#10;Descrizione generata automaticamente">
            <a:extLst>
              <a:ext uri="{FF2B5EF4-FFF2-40B4-BE49-F238E27FC236}">
                <a16:creationId xmlns:a16="http://schemas.microsoft.com/office/drawing/2014/main" id="{4DEE023C-FFD4-D34A-8E85-607637EC0E93}"/>
              </a:ext>
            </a:extLst>
          </p:cNvPr>
          <p:cNvPicPr>
            <a:picLocks noChangeAspect="1"/>
          </p:cNvPicPr>
          <p:nvPr/>
        </p:nvPicPr>
        <p:blipFill rotWithShape="1">
          <a:blip r:embed="rId2">
            <a:extLst>
              <a:ext uri="{28A0092B-C50C-407E-A947-70E740481C1C}">
                <a14:useLocalDpi xmlns:a14="http://schemas.microsoft.com/office/drawing/2010/main" val="0"/>
              </a:ext>
            </a:extLst>
          </a:blip>
          <a:srcRect l="8919" t="24775" r="7935" b="22895"/>
          <a:stretch/>
        </p:blipFill>
        <p:spPr>
          <a:xfrm>
            <a:off x="5905500" y="7795547"/>
            <a:ext cx="6266034" cy="2849305"/>
          </a:xfrm>
          <a:prstGeom prst="rect">
            <a:avLst/>
          </a:prstGeom>
        </p:spPr>
      </p:pic>
      <p:pic>
        <p:nvPicPr>
          <p:cNvPr id="12" name="Immagine 11" descr="Immagine che contiene bianco e nero, occhi, primo piano, sopracciglio&#10;&#10;Descrizione generata automaticamente">
            <a:extLst>
              <a:ext uri="{FF2B5EF4-FFF2-40B4-BE49-F238E27FC236}">
                <a16:creationId xmlns:a16="http://schemas.microsoft.com/office/drawing/2014/main" id="{56FA1B63-B3D9-629C-E5CA-A1D9287BACC8}"/>
              </a:ext>
            </a:extLst>
          </p:cNvPr>
          <p:cNvPicPr>
            <a:picLocks noChangeAspect="1"/>
          </p:cNvPicPr>
          <p:nvPr/>
        </p:nvPicPr>
        <p:blipFill rotWithShape="1">
          <a:blip r:embed="rId3">
            <a:extLst>
              <a:ext uri="{28A0092B-C50C-407E-A947-70E740481C1C}">
                <a14:useLocalDpi xmlns:a14="http://schemas.microsoft.com/office/drawing/2010/main" val="0"/>
              </a:ext>
            </a:extLst>
          </a:blip>
          <a:srcRect r="-2" b="8696"/>
          <a:stretch/>
        </p:blipFill>
        <p:spPr>
          <a:xfrm>
            <a:off x="7296802" y="872902"/>
            <a:ext cx="3483430" cy="4871867"/>
          </a:xfrm>
          <a:prstGeom prst="rect">
            <a:avLst/>
          </a:prstGeom>
        </p:spPr>
      </p:pic>
    </p:spTree>
    <p:extLst>
      <p:ext uri="{BB962C8B-B14F-4D97-AF65-F5344CB8AC3E}">
        <p14:creationId xmlns:p14="http://schemas.microsoft.com/office/powerpoint/2010/main" val="33443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err="1"/>
              <a:t>Preprocessing</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780151"/>
            <a:ext cx="5067300" cy="183461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For preprocessing we used OpenCV functions, which contains several filters suitable for noise reduction and general image cleaning.</a:t>
            </a: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Here are the calculations we decided to do:</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CasellaDiTesto 3">
            <a:extLst>
              <a:ext uri="{FF2B5EF4-FFF2-40B4-BE49-F238E27FC236}">
                <a16:creationId xmlns:a16="http://schemas.microsoft.com/office/drawing/2014/main" id="{FE20F5DD-F909-4684-B2AD-50BAE29B197D}"/>
              </a:ext>
            </a:extLst>
          </p:cNvPr>
          <p:cNvSpPr txBox="1"/>
          <p:nvPr/>
        </p:nvSpPr>
        <p:spPr>
          <a:xfrm>
            <a:off x="838200" y="361476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Gaussian</a:t>
            </a:r>
            <a:r>
              <a:rPr lang="en-US" sz="18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Blurring</a:t>
            </a:r>
            <a:endParaRPr lang="en-US" sz="1800" dirty="0">
              <a:latin typeface="Lato" panose="020F0502020204030203" pitchFamily="34" charset="0"/>
              <a:ea typeface="Lato" panose="020F0502020204030203" pitchFamily="34" charset="0"/>
              <a:cs typeface="Lato" panose="020F0502020204030203" pitchFamily="34" charset="0"/>
            </a:endParaRPr>
          </a:p>
        </p:txBody>
      </p:sp>
      <p:sp>
        <p:nvSpPr>
          <p:cNvPr id="5" name="CasellaDiTesto 4">
            <a:extLst>
              <a:ext uri="{FF2B5EF4-FFF2-40B4-BE49-F238E27FC236}">
                <a16:creationId xmlns:a16="http://schemas.microsoft.com/office/drawing/2014/main" id="{087BFA65-8B42-D394-211C-EDDEE73A9F92}"/>
              </a:ext>
            </a:extLst>
          </p:cNvPr>
          <p:cNvSpPr txBox="1"/>
          <p:nvPr/>
        </p:nvSpPr>
        <p:spPr>
          <a:xfrm>
            <a:off x="838200" y="401487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Contrast Stretching</a:t>
            </a:r>
          </a:p>
        </p:txBody>
      </p:sp>
      <p:pic>
        <p:nvPicPr>
          <p:cNvPr id="10" name="Immagine 9" descr="Immagine che contiene Viso umano, bambino, bianco e nero, pelle&#10;&#10;Descrizione generata automaticamente">
            <a:extLst>
              <a:ext uri="{FF2B5EF4-FFF2-40B4-BE49-F238E27FC236}">
                <a16:creationId xmlns:a16="http://schemas.microsoft.com/office/drawing/2014/main" id="{39A94959-93AC-9E81-7226-EE4F9389DF12}"/>
              </a:ext>
            </a:extLst>
          </p:cNvPr>
          <p:cNvPicPr>
            <a:picLocks noChangeAspect="1"/>
          </p:cNvPicPr>
          <p:nvPr/>
        </p:nvPicPr>
        <p:blipFill rotWithShape="1">
          <a:blip r:embed="rId2">
            <a:extLst>
              <a:ext uri="{28A0092B-C50C-407E-A947-70E740481C1C}">
                <a14:useLocalDpi xmlns:a14="http://schemas.microsoft.com/office/drawing/2010/main" val="0"/>
              </a:ext>
            </a:extLst>
          </a:blip>
          <a:srcRect l="194" r="853" b="2"/>
          <a:stretch/>
        </p:blipFill>
        <p:spPr>
          <a:xfrm>
            <a:off x="5905500" y="7446245"/>
            <a:ext cx="6170330" cy="2369441"/>
          </a:xfrm>
          <a:prstGeom prst="rect">
            <a:avLst/>
          </a:prstGeom>
        </p:spPr>
      </p:pic>
      <p:pic>
        <p:nvPicPr>
          <p:cNvPr id="11" name="Immagine 10" descr="Immagine che contiene arte, schermata, mosaico&#10;&#10;Descrizione generata automaticamente">
            <a:extLst>
              <a:ext uri="{FF2B5EF4-FFF2-40B4-BE49-F238E27FC236}">
                <a16:creationId xmlns:a16="http://schemas.microsoft.com/office/drawing/2014/main" id="{4DEE023C-FFD4-D34A-8E85-607637EC0E93}"/>
              </a:ext>
            </a:extLst>
          </p:cNvPr>
          <p:cNvPicPr>
            <a:picLocks noChangeAspect="1"/>
          </p:cNvPicPr>
          <p:nvPr/>
        </p:nvPicPr>
        <p:blipFill rotWithShape="1">
          <a:blip r:embed="rId3">
            <a:extLst>
              <a:ext uri="{28A0092B-C50C-407E-A947-70E740481C1C}">
                <a14:useLocalDpi xmlns:a14="http://schemas.microsoft.com/office/drawing/2010/main" val="0"/>
              </a:ext>
            </a:extLst>
          </a:blip>
          <a:srcRect l="8919" t="24775" r="7935" b="22895"/>
          <a:stretch/>
        </p:blipFill>
        <p:spPr>
          <a:xfrm>
            <a:off x="5905500" y="1947197"/>
            <a:ext cx="6266034" cy="2849305"/>
          </a:xfrm>
          <a:prstGeom prst="rect">
            <a:avLst/>
          </a:prstGeom>
        </p:spPr>
      </p:pic>
      <p:pic>
        <p:nvPicPr>
          <p:cNvPr id="12" name="Immagine 11" descr="Immagine che contiene bianco e nero, occhi, primo piano, sopracciglio&#10;&#10;Descrizione generata automaticamente">
            <a:extLst>
              <a:ext uri="{FF2B5EF4-FFF2-40B4-BE49-F238E27FC236}">
                <a16:creationId xmlns:a16="http://schemas.microsoft.com/office/drawing/2014/main" id="{56FA1B63-B3D9-629C-E5CA-A1D9287BACC8}"/>
              </a:ext>
            </a:extLst>
          </p:cNvPr>
          <p:cNvPicPr>
            <a:picLocks noChangeAspect="1"/>
          </p:cNvPicPr>
          <p:nvPr/>
        </p:nvPicPr>
        <p:blipFill rotWithShape="1">
          <a:blip r:embed="rId4">
            <a:extLst>
              <a:ext uri="{28A0092B-C50C-407E-A947-70E740481C1C}">
                <a14:useLocalDpi xmlns:a14="http://schemas.microsoft.com/office/drawing/2010/main" val="0"/>
              </a:ext>
            </a:extLst>
          </a:blip>
          <a:srcRect r="-2" b="8696"/>
          <a:stretch/>
        </p:blipFill>
        <p:spPr>
          <a:xfrm>
            <a:off x="7296802" y="-4975448"/>
            <a:ext cx="3483430" cy="4871867"/>
          </a:xfrm>
          <a:prstGeom prst="rect">
            <a:avLst/>
          </a:prstGeom>
        </p:spPr>
      </p:pic>
    </p:spTree>
    <p:extLst>
      <p:ext uri="{BB962C8B-B14F-4D97-AF65-F5344CB8AC3E}">
        <p14:creationId xmlns:p14="http://schemas.microsoft.com/office/powerpoint/2010/main" val="2213403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err="1"/>
              <a:t>Preprocessing</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780151"/>
            <a:ext cx="5067300" cy="183461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For preprocessing we used OpenCV functions, which contains several filters suitable for noise reduction and general image cleaning.</a:t>
            </a: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Here are the calculations we decided to do:</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CasellaDiTesto 3">
            <a:extLst>
              <a:ext uri="{FF2B5EF4-FFF2-40B4-BE49-F238E27FC236}">
                <a16:creationId xmlns:a16="http://schemas.microsoft.com/office/drawing/2014/main" id="{FE20F5DD-F909-4684-B2AD-50BAE29B197D}"/>
              </a:ext>
            </a:extLst>
          </p:cNvPr>
          <p:cNvSpPr txBox="1"/>
          <p:nvPr/>
        </p:nvSpPr>
        <p:spPr>
          <a:xfrm>
            <a:off x="838200" y="361476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Gaussian</a:t>
            </a:r>
            <a:r>
              <a:rPr lang="en-US" sz="18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Blurring</a:t>
            </a:r>
            <a:endParaRPr lang="en-US" sz="1800" dirty="0">
              <a:latin typeface="Lato" panose="020F0502020204030203" pitchFamily="34" charset="0"/>
              <a:ea typeface="Lato" panose="020F0502020204030203" pitchFamily="34" charset="0"/>
              <a:cs typeface="Lato" panose="020F0502020204030203" pitchFamily="34" charset="0"/>
            </a:endParaRPr>
          </a:p>
        </p:txBody>
      </p:sp>
      <p:sp>
        <p:nvSpPr>
          <p:cNvPr id="5" name="CasellaDiTesto 4">
            <a:extLst>
              <a:ext uri="{FF2B5EF4-FFF2-40B4-BE49-F238E27FC236}">
                <a16:creationId xmlns:a16="http://schemas.microsoft.com/office/drawing/2014/main" id="{087BFA65-8B42-D394-211C-EDDEE73A9F92}"/>
              </a:ext>
            </a:extLst>
          </p:cNvPr>
          <p:cNvSpPr txBox="1"/>
          <p:nvPr/>
        </p:nvSpPr>
        <p:spPr>
          <a:xfrm>
            <a:off x="838200" y="401487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Contrast Stretching</a:t>
            </a:r>
          </a:p>
        </p:txBody>
      </p:sp>
      <p:sp>
        <p:nvSpPr>
          <p:cNvPr id="7" name="CasellaDiTesto 6">
            <a:extLst>
              <a:ext uri="{FF2B5EF4-FFF2-40B4-BE49-F238E27FC236}">
                <a16:creationId xmlns:a16="http://schemas.microsoft.com/office/drawing/2014/main" id="{6D96AE32-15EF-D9F0-0829-3B9B19B341AE}"/>
              </a:ext>
            </a:extLst>
          </p:cNvPr>
          <p:cNvSpPr txBox="1"/>
          <p:nvPr/>
        </p:nvSpPr>
        <p:spPr>
          <a:xfrm>
            <a:off x="838200" y="441498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Bilateral Filtering</a:t>
            </a:r>
          </a:p>
        </p:txBody>
      </p:sp>
      <p:pic>
        <p:nvPicPr>
          <p:cNvPr id="9" name="Immagine 8" descr="Immagine che contiene rana, anfibio, Ranide, rospo&#10;&#10;Descrizione generata automaticamente">
            <a:extLst>
              <a:ext uri="{FF2B5EF4-FFF2-40B4-BE49-F238E27FC236}">
                <a16:creationId xmlns:a16="http://schemas.microsoft.com/office/drawing/2014/main" id="{FCEF237D-9D30-AE6E-8E0D-829A60722CA8}"/>
              </a:ext>
            </a:extLst>
          </p:cNvPr>
          <p:cNvPicPr>
            <a:picLocks noChangeAspect="1"/>
          </p:cNvPicPr>
          <p:nvPr/>
        </p:nvPicPr>
        <p:blipFill rotWithShape="1">
          <a:blip r:embed="rId2">
            <a:extLst>
              <a:ext uri="{28A0092B-C50C-407E-A947-70E740481C1C}">
                <a14:useLocalDpi xmlns:a14="http://schemas.microsoft.com/office/drawing/2010/main" val="0"/>
              </a:ext>
            </a:extLst>
          </a:blip>
          <a:srcRect l="1343"/>
          <a:stretch/>
        </p:blipFill>
        <p:spPr>
          <a:xfrm>
            <a:off x="5905500" y="7012298"/>
            <a:ext cx="6170330" cy="2704993"/>
          </a:xfrm>
          <a:prstGeom prst="rect">
            <a:avLst/>
          </a:prstGeom>
        </p:spPr>
      </p:pic>
      <p:pic>
        <p:nvPicPr>
          <p:cNvPr id="10" name="Immagine 9" descr="Immagine che contiene Viso umano, bambino, bianco e nero, pelle&#10;&#10;Descrizione generata automaticamente">
            <a:extLst>
              <a:ext uri="{FF2B5EF4-FFF2-40B4-BE49-F238E27FC236}">
                <a16:creationId xmlns:a16="http://schemas.microsoft.com/office/drawing/2014/main" id="{39A94959-93AC-9E81-7226-EE4F9389DF12}"/>
              </a:ext>
            </a:extLst>
          </p:cNvPr>
          <p:cNvPicPr>
            <a:picLocks noChangeAspect="1"/>
          </p:cNvPicPr>
          <p:nvPr/>
        </p:nvPicPr>
        <p:blipFill rotWithShape="1">
          <a:blip r:embed="rId3">
            <a:extLst>
              <a:ext uri="{28A0092B-C50C-407E-A947-70E740481C1C}">
                <a14:useLocalDpi xmlns:a14="http://schemas.microsoft.com/office/drawing/2010/main" val="0"/>
              </a:ext>
            </a:extLst>
          </a:blip>
          <a:srcRect l="194" r="853" b="2"/>
          <a:stretch/>
        </p:blipFill>
        <p:spPr>
          <a:xfrm>
            <a:off x="5905500" y="2194795"/>
            <a:ext cx="6170330" cy="2369441"/>
          </a:xfrm>
          <a:prstGeom prst="rect">
            <a:avLst/>
          </a:prstGeom>
        </p:spPr>
      </p:pic>
      <p:pic>
        <p:nvPicPr>
          <p:cNvPr id="11" name="Immagine 10" descr="Immagine che contiene arte, schermata, mosaico&#10;&#10;Descrizione generata automaticamente">
            <a:extLst>
              <a:ext uri="{FF2B5EF4-FFF2-40B4-BE49-F238E27FC236}">
                <a16:creationId xmlns:a16="http://schemas.microsoft.com/office/drawing/2014/main" id="{4DEE023C-FFD4-D34A-8E85-607637EC0E93}"/>
              </a:ext>
            </a:extLst>
          </p:cNvPr>
          <p:cNvPicPr>
            <a:picLocks noChangeAspect="1"/>
          </p:cNvPicPr>
          <p:nvPr/>
        </p:nvPicPr>
        <p:blipFill rotWithShape="1">
          <a:blip r:embed="rId4">
            <a:extLst>
              <a:ext uri="{28A0092B-C50C-407E-A947-70E740481C1C}">
                <a14:useLocalDpi xmlns:a14="http://schemas.microsoft.com/office/drawing/2010/main" val="0"/>
              </a:ext>
            </a:extLst>
          </a:blip>
          <a:srcRect l="8919" t="24775" r="7935" b="22895"/>
          <a:stretch/>
        </p:blipFill>
        <p:spPr>
          <a:xfrm>
            <a:off x="5905500" y="-3304253"/>
            <a:ext cx="6266034" cy="2849305"/>
          </a:xfrm>
          <a:prstGeom prst="rect">
            <a:avLst/>
          </a:prstGeom>
        </p:spPr>
      </p:pic>
    </p:spTree>
    <p:extLst>
      <p:ext uri="{BB962C8B-B14F-4D97-AF65-F5344CB8AC3E}">
        <p14:creationId xmlns:p14="http://schemas.microsoft.com/office/powerpoint/2010/main" val="4214821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err="1"/>
              <a:t>Preprocessing</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780151"/>
            <a:ext cx="5067300" cy="183461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For preprocessing we used OpenCV functions, which contains several filters suitable for noise reduction and general image cleaning.</a:t>
            </a: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Here are the calculations we decided to do:</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CasellaDiTesto 3">
            <a:extLst>
              <a:ext uri="{FF2B5EF4-FFF2-40B4-BE49-F238E27FC236}">
                <a16:creationId xmlns:a16="http://schemas.microsoft.com/office/drawing/2014/main" id="{FE20F5DD-F909-4684-B2AD-50BAE29B197D}"/>
              </a:ext>
            </a:extLst>
          </p:cNvPr>
          <p:cNvSpPr txBox="1"/>
          <p:nvPr/>
        </p:nvSpPr>
        <p:spPr>
          <a:xfrm>
            <a:off x="838200" y="361476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Gaussian</a:t>
            </a:r>
            <a:r>
              <a:rPr lang="en-US" sz="18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Blurring</a:t>
            </a:r>
            <a:endParaRPr lang="en-US" sz="1800" dirty="0">
              <a:latin typeface="Lato" panose="020F0502020204030203" pitchFamily="34" charset="0"/>
              <a:ea typeface="Lato" panose="020F0502020204030203" pitchFamily="34" charset="0"/>
              <a:cs typeface="Lato" panose="020F0502020204030203" pitchFamily="34" charset="0"/>
            </a:endParaRPr>
          </a:p>
        </p:txBody>
      </p:sp>
      <p:sp>
        <p:nvSpPr>
          <p:cNvPr id="5" name="CasellaDiTesto 4">
            <a:extLst>
              <a:ext uri="{FF2B5EF4-FFF2-40B4-BE49-F238E27FC236}">
                <a16:creationId xmlns:a16="http://schemas.microsoft.com/office/drawing/2014/main" id="{087BFA65-8B42-D394-211C-EDDEE73A9F92}"/>
              </a:ext>
            </a:extLst>
          </p:cNvPr>
          <p:cNvSpPr txBox="1"/>
          <p:nvPr/>
        </p:nvSpPr>
        <p:spPr>
          <a:xfrm>
            <a:off x="838200" y="401487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Contrast Stretching</a:t>
            </a:r>
          </a:p>
        </p:txBody>
      </p:sp>
      <p:sp>
        <p:nvSpPr>
          <p:cNvPr id="7" name="CasellaDiTesto 6">
            <a:extLst>
              <a:ext uri="{FF2B5EF4-FFF2-40B4-BE49-F238E27FC236}">
                <a16:creationId xmlns:a16="http://schemas.microsoft.com/office/drawing/2014/main" id="{6D96AE32-15EF-D9F0-0829-3B9B19B341AE}"/>
              </a:ext>
            </a:extLst>
          </p:cNvPr>
          <p:cNvSpPr txBox="1"/>
          <p:nvPr/>
        </p:nvSpPr>
        <p:spPr>
          <a:xfrm>
            <a:off x="838200" y="441498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Bilateral Filtering</a:t>
            </a:r>
          </a:p>
        </p:txBody>
      </p:sp>
      <p:sp>
        <p:nvSpPr>
          <p:cNvPr id="8" name="CasellaDiTesto 7">
            <a:extLst>
              <a:ext uri="{FF2B5EF4-FFF2-40B4-BE49-F238E27FC236}">
                <a16:creationId xmlns:a16="http://schemas.microsoft.com/office/drawing/2014/main" id="{59CB4DAF-77D3-D612-5B6F-FDE0B6D89C1D}"/>
              </a:ext>
            </a:extLst>
          </p:cNvPr>
          <p:cNvSpPr txBox="1"/>
          <p:nvPr/>
        </p:nvSpPr>
        <p:spPr>
          <a:xfrm>
            <a:off x="838200" y="4815091"/>
            <a:ext cx="6097978" cy="400110"/>
          </a:xfrm>
          <a:prstGeom prst="rect">
            <a:avLst/>
          </a:prstGeom>
          <a:noFill/>
        </p:spPr>
        <p:txBody>
          <a:bodyPr wrap="square">
            <a:spAutoFit/>
          </a:bodyPr>
          <a:lstStyle/>
          <a:p>
            <a:pPr marL="514350" indent="-5143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Sharpening</a:t>
            </a:r>
          </a:p>
        </p:txBody>
      </p:sp>
      <p:pic>
        <p:nvPicPr>
          <p:cNvPr id="6" name="Immagine 5" descr="Immagine che contiene rana, anfibio, Ranide, rospo&#10;&#10;Descrizione generata automaticamente">
            <a:extLst>
              <a:ext uri="{FF2B5EF4-FFF2-40B4-BE49-F238E27FC236}">
                <a16:creationId xmlns:a16="http://schemas.microsoft.com/office/drawing/2014/main" id="{07AA457E-15CC-9BCF-5392-71103B137C37}"/>
              </a:ext>
            </a:extLst>
          </p:cNvPr>
          <p:cNvPicPr>
            <a:picLocks noChangeAspect="1"/>
          </p:cNvPicPr>
          <p:nvPr/>
        </p:nvPicPr>
        <p:blipFill rotWithShape="1">
          <a:blip r:embed="rId2">
            <a:extLst>
              <a:ext uri="{28A0092B-C50C-407E-A947-70E740481C1C}">
                <a14:useLocalDpi xmlns:a14="http://schemas.microsoft.com/office/drawing/2010/main" val="0"/>
              </a:ext>
            </a:extLst>
          </a:blip>
          <a:srcRect l="1343"/>
          <a:stretch/>
        </p:blipFill>
        <p:spPr>
          <a:xfrm>
            <a:off x="5905500" y="2110098"/>
            <a:ext cx="6170330" cy="2704993"/>
          </a:xfrm>
          <a:prstGeom prst="rect">
            <a:avLst/>
          </a:prstGeom>
        </p:spPr>
      </p:pic>
      <p:pic>
        <p:nvPicPr>
          <p:cNvPr id="9" name="Immagine 8" descr="Immagine che contiene Viso umano, bambino, bianco e nero, pelle&#10;&#10;Descrizione generata automaticamente">
            <a:extLst>
              <a:ext uri="{FF2B5EF4-FFF2-40B4-BE49-F238E27FC236}">
                <a16:creationId xmlns:a16="http://schemas.microsoft.com/office/drawing/2014/main" id="{68CF657E-72AC-0A64-A26B-6992A4EE052F}"/>
              </a:ext>
            </a:extLst>
          </p:cNvPr>
          <p:cNvPicPr>
            <a:picLocks noChangeAspect="1"/>
          </p:cNvPicPr>
          <p:nvPr/>
        </p:nvPicPr>
        <p:blipFill rotWithShape="1">
          <a:blip r:embed="rId3">
            <a:extLst>
              <a:ext uri="{28A0092B-C50C-407E-A947-70E740481C1C}">
                <a14:useLocalDpi xmlns:a14="http://schemas.microsoft.com/office/drawing/2010/main" val="0"/>
              </a:ext>
            </a:extLst>
          </a:blip>
          <a:srcRect l="194" r="853" b="2"/>
          <a:stretch/>
        </p:blipFill>
        <p:spPr>
          <a:xfrm>
            <a:off x="5905500" y="-2707405"/>
            <a:ext cx="6170330" cy="2369441"/>
          </a:xfrm>
          <a:prstGeom prst="rect">
            <a:avLst/>
          </a:prstGeom>
        </p:spPr>
      </p:pic>
    </p:spTree>
    <p:extLst>
      <p:ext uri="{BB962C8B-B14F-4D97-AF65-F5344CB8AC3E}">
        <p14:creationId xmlns:p14="http://schemas.microsoft.com/office/powerpoint/2010/main" val="18911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C1367C2-4ED5-D732-C936-872ECC3ED15F}"/>
              </a:ext>
            </a:extLst>
          </p:cNvPr>
          <p:cNvSpPr>
            <a:spLocks noGrp="1"/>
          </p:cNvSpPr>
          <p:nvPr>
            <p:ph type="title"/>
          </p:nvPr>
        </p:nvSpPr>
        <p:spPr>
          <a:xfrm>
            <a:off x="838200" y="609600"/>
            <a:ext cx="3739341" cy="1330839"/>
          </a:xfrm>
        </p:spPr>
        <p:txBody>
          <a:bodyPr>
            <a:normAutofit/>
          </a:bodyPr>
          <a:lstStyle/>
          <a:p>
            <a:r>
              <a:rPr lang="it-IT" sz="4000" b="1" dirty="0" err="1"/>
              <a:t>Gaussian</a:t>
            </a:r>
            <a:r>
              <a:rPr lang="it-IT" sz="4000" b="1" dirty="0"/>
              <a:t> </a:t>
            </a:r>
            <a:r>
              <a:rPr lang="it-IT" sz="4000" b="1" dirty="0" err="1"/>
              <a:t>Blurring</a:t>
            </a:r>
            <a:endParaRPr lang="it-IT" sz="4000" b="1" dirty="0"/>
          </a:p>
        </p:txBody>
      </p:sp>
      <p:sp>
        <p:nvSpPr>
          <p:cNvPr id="3" name="Segnaposto contenuto 2">
            <a:extLst>
              <a:ext uri="{FF2B5EF4-FFF2-40B4-BE49-F238E27FC236}">
                <a16:creationId xmlns:a16="http://schemas.microsoft.com/office/drawing/2014/main" id="{19702DD6-8D55-C66E-08CF-0E2CDC019339}"/>
              </a:ext>
            </a:extLst>
          </p:cNvPr>
          <p:cNvSpPr>
            <a:spLocks noGrp="1"/>
          </p:cNvSpPr>
          <p:nvPr>
            <p:ph idx="1"/>
          </p:nvPr>
        </p:nvSpPr>
        <p:spPr>
          <a:xfrm>
            <a:off x="838200" y="2665156"/>
            <a:ext cx="3427001" cy="2364043"/>
          </a:xfrm>
        </p:spPr>
        <p:txBody>
          <a:bodyPr>
            <a:normAutofit/>
          </a:bodyPr>
          <a:lstStyle/>
          <a:p>
            <a:pPr marL="0" indent="0">
              <a:buNone/>
            </a:pPr>
            <a:r>
              <a:rPr lang="en-US" sz="2000" dirty="0">
                <a:latin typeface="Lato" panose="020F0502020204030203" pitchFamily="34" charset="0"/>
                <a:ea typeface="Lato" panose="020F0502020204030203" pitchFamily="34" charset="0"/>
                <a:cs typeface="Lato" panose="020F0502020204030203" pitchFamily="34" charset="0"/>
              </a:rPr>
              <a:t>Gaussian Blurring is a useful image pre-processing technique that passes a Gaussian filter through an image to blur edges and reduce contrast, improving training time and reducing the overfitting.</a:t>
            </a:r>
            <a:endParaRPr lang="it-IT"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AAB87D2A-8FE9-A32B-AD4C-72640483B516}"/>
              </a:ext>
            </a:extLst>
          </p:cNvPr>
          <p:cNvPicPr>
            <a:picLocks noChangeAspect="1"/>
          </p:cNvPicPr>
          <p:nvPr/>
        </p:nvPicPr>
        <p:blipFill rotWithShape="1">
          <a:blip r:embed="rId3">
            <a:extLst>
              <a:ext uri="{28A0092B-C50C-407E-A947-70E740481C1C}">
                <a14:useLocalDpi xmlns:a14="http://schemas.microsoft.com/office/drawing/2010/main" val="0"/>
              </a:ext>
            </a:extLst>
          </a:blip>
          <a:srcRect l="8410" r="8408" b="-2"/>
          <a:stretch/>
        </p:blipFill>
        <p:spPr>
          <a:xfrm>
            <a:off x="5587734" y="661916"/>
            <a:ext cx="5870586" cy="5557909"/>
          </a:xfrm>
          <a:prstGeom prst="rect">
            <a:avLst/>
          </a:prstGeom>
        </p:spPr>
      </p:pic>
    </p:spTree>
    <p:extLst>
      <p:ext uri="{BB962C8B-B14F-4D97-AF65-F5344CB8AC3E}">
        <p14:creationId xmlns:p14="http://schemas.microsoft.com/office/powerpoint/2010/main" val="162158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45A6885C-3E6C-F505-05E7-7B73FC79DD2F}"/>
              </a:ext>
            </a:extLst>
          </p:cNvPr>
          <p:cNvSpPr>
            <a:spLocks noGrp="1"/>
          </p:cNvSpPr>
          <p:nvPr>
            <p:ph type="title"/>
          </p:nvPr>
        </p:nvSpPr>
        <p:spPr>
          <a:xfrm>
            <a:off x="838200" y="609600"/>
            <a:ext cx="3739341" cy="1330839"/>
          </a:xfrm>
        </p:spPr>
        <p:txBody>
          <a:bodyPr>
            <a:normAutofit/>
          </a:bodyPr>
          <a:lstStyle/>
          <a:p>
            <a:r>
              <a:rPr lang="it-IT" sz="4000" b="1" dirty="0" err="1"/>
              <a:t>Contrast</a:t>
            </a:r>
            <a:r>
              <a:rPr lang="it-IT" sz="4000" b="1" dirty="0"/>
              <a:t> Stretching</a:t>
            </a:r>
          </a:p>
        </p:txBody>
      </p:sp>
      <p:sp>
        <p:nvSpPr>
          <p:cNvPr id="3" name="Segnaposto contenuto 2">
            <a:extLst>
              <a:ext uri="{FF2B5EF4-FFF2-40B4-BE49-F238E27FC236}">
                <a16:creationId xmlns:a16="http://schemas.microsoft.com/office/drawing/2014/main" id="{14F7D71F-8AE9-BF80-24F6-80B4E74559BC}"/>
              </a:ext>
            </a:extLst>
          </p:cNvPr>
          <p:cNvSpPr>
            <a:spLocks noGrp="1"/>
          </p:cNvSpPr>
          <p:nvPr>
            <p:ph idx="1"/>
          </p:nvPr>
        </p:nvSpPr>
        <p:spPr>
          <a:xfrm>
            <a:off x="838200" y="2557769"/>
            <a:ext cx="3715175" cy="2472234"/>
          </a:xfrm>
        </p:spPr>
        <p:txBody>
          <a:bodyPr>
            <a:noAutofit/>
          </a:bodyPr>
          <a:lstStyle/>
          <a:p>
            <a:pPr marL="0" indent="0">
              <a:buNone/>
            </a:pPr>
            <a:r>
              <a:rPr lang="en-US" sz="2000" dirty="0">
                <a:latin typeface="Lato" panose="020F0502020204030203" pitchFamily="34" charset="0"/>
                <a:ea typeface="Lato" panose="020F0502020204030203" pitchFamily="34" charset="0"/>
                <a:cs typeface="Lato" panose="020F0502020204030203" pitchFamily="34" charset="0"/>
              </a:rPr>
              <a:t>Contrast Stretching is an image enhancement technique used to improve the contrast of an image by stretching the range of intensity values.</a:t>
            </a:r>
          </a:p>
          <a:p>
            <a:pPr marL="0" indent="0">
              <a:buNone/>
            </a:pPr>
            <a:r>
              <a:rPr lang="en-US" sz="2000" dirty="0">
                <a:latin typeface="Lato" panose="020F0502020204030203" pitchFamily="34" charset="0"/>
                <a:ea typeface="Lato" panose="020F0502020204030203" pitchFamily="34" charset="0"/>
                <a:cs typeface="Lato" panose="020F0502020204030203" pitchFamily="34" charset="0"/>
              </a:rPr>
              <a:t>The details become more visible, helping models to perform better. </a:t>
            </a:r>
          </a:p>
        </p:txBody>
      </p:sp>
      <p:pic>
        <p:nvPicPr>
          <p:cNvPr id="5" name="Picture 4">
            <a:extLst>
              <a:ext uri="{FF2B5EF4-FFF2-40B4-BE49-F238E27FC236}">
                <a16:creationId xmlns:a16="http://schemas.microsoft.com/office/drawing/2014/main" id="{E3F35561-1885-71D0-3820-B20E23C39E3D}"/>
              </a:ext>
            </a:extLst>
          </p:cNvPr>
          <p:cNvPicPr>
            <a:picLocks noChangeAspect="1"/>
          </p:cNvPicPr>
          <p:nvPr/>
        </p:nvPicPr>
        <p:blipFill rotWithShape="1">
          <a:blip r:embed="rId3">
            <a:extLst>
              <a:ext uri="{28A0092B-C50C-407E-A947-70E740481C1C}">
                <a14:useLocalDpi xmlns:a14="http://schemas.microsoft.com/office/drawing/2010/main" val="0"/>
              </a:ext>
            </a:extLst>
          </a:blip>
          <a:srcRect l="-4373" r="56478"/>
          <a:stretch/>
        </p:blipFill>
        <p:spPr>
          <a:xfrm>
            <a:off x="7027544" y="661916"/>
            <a:ext cx="2990966" cy="5557909"/>
          </a:xfrm>
          <a:prstGeom prst="rect">
            <a:avLst/>
          </a:prstGeom>
        </p:spPr>
      </p:pic>
    </p:spTree>
    <p:extLst>
      <p:ext uri="{BB962C8B-B14F-4D97-AF65-F5344CB8AC3E}">
        <p14:creationId xmlns:p14="http://schemas.microsoft.com/office/powerpoint/2010/main" val="36967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1B13015-F480-FA41-09FC-55DF6F0F3AFF}"/>
              </a:ext>
            </a:extLst>
          </p:cNvPr>
          <p:cNvSpPr>
            <a:spLocks noGrp="1"/>
          </p:cNvSpPr>
          <p:nvPr>
            <p:ph type="title"/>
          </p:nvPr>
        </p:nvSpPr>
        <p:spPr>
          <a:xfrm>
            <a:off x="838200" y="609600"/>
            <a:ext cx="3739341" cy="1330839"/>
          </a:xfrm>
        </p:spPr>
        <p:txBody>
          <a:bodyPr>
            <a:normAutofit/>
          </a:bodyPr>
          <a:lstStyle/>
          <a:p>
            <a:r>
              <a:rPr lang="it-IT" sz="4000" b="1" dirty="0" err="1"/>
              <a:t>Bilateral</a:t>
            </a:r>
            <a:r>
              <a:rPr lang="it-IT" sz="4000" b="1" dirty="0"/>
              <a:t> Filtering</a:t>
            </a:r>
          </a:p>
        </p:txBody>
      </p:sp>
      <p:sp>
        <p:nvSpPr>
          <p:cNvPr id="3" name="Segnaposto contenuto 2">
            <a:extLst>
              <a:ext uri="{FF2B5EF4-FFF2-40B4-BE49-F238E27FC236}">
                <a16:creationId xmlns:a16="http://schemas.microsoft.com/office/drawing/2014/main" id="{0F990A6F-AC08-DB4D-5104-EC1326DA2605}"/>
              </a:ext>
            </a:extLst>
          </p:cNvPr>
          <p:cNvSpPr>
            <a:spLocks noGrp="1"/>
          </p:cNvSpPr>
          <p:nvPr>
            <p:ph idx="1"/>
          </p:nvPr>
        </p:nvSpPr>
        <p:spPr>
          <a:xfrm>
            <a:off x="838200" y="2439203"/>
            <a:ext cx="3657383" cy="2674754"/>
          </a:xfrm>
        </p:spPr>
        <p:txBody>
          <a:bodyPr>
            <a:noAutofit/>
          </a:bodyPr>
          <a:lstStyle/>
          <a:p>
            <a:pPr marL="0" indent="0">
              <a:buNone/>
            </a:pPr>
            <a:r>
              <a:rPr lang="en-US" sz="2000" dirty="0">
                <a:latin typeface="Lato" panose="020F0502020204030203" pitchFamily="34" charset="0"/>
                <a:ea typeface="Lato" panose="020F0502020204030203" pitchFamily="34" charset="0"/>
                <a:cs typeface="Lato" panose="020F0502020204030203" pitchFamily="34" charset="0"/>
              </a:rPr>
              <a:t>Bilateral Filtering is a non-linear image filtering technique that smooths the image while preserving edges, removing small objects or noise in the image.</a:t>
            </a:r>
          </a:p>
          <a:p>
            <a:pPr marL="0" indent="0">
              <a:buNone/>
            </a:pPr>
            <a:r>
              <a:rPr lang="en-US" sz="2000" dirty="0">
                <a:latin typeface="Lato" panose="020F0502020204030203" pitchFamily="34" charset="0"/>
                <a:ea typeface="Lato" panose="020F0502020204030203" pitchFamily="34" charset="0"/>
                <a:cs typeface="Lato" panose="020F0502020204030203" pitchFamily="34" charset="0"/>
              </a:rPr>
              <a:t>This technique uses both the spatial and intensity distances between pixels to achieve this.</a:t>
            </a:r>
          </a:p>
        </p:txBody>
      </p:sp>
      <p:pic>
        <p:nvPicPr>
          <p:cNvPr id="5" name="Immagine 4" descr="Immagine che contiene Viso umano, bianco e nero, ragazza, persona&#10;&#10;Descrizione generata automaticamente">
            <a:extLst>
              <a:ext uri="{FF2B5EF4-FFF2-40B4-BE49-F238E27FC236}">
                <a16:creationId xmlns:a16="http://schemas.microsoft.com/office/drawing/2014/main" id="{FE918AEF-7C91-F67D-BB27-7883AC8DE5DF}"/>
              </a:ext>
            </a:extLst>
          </p:cNvPr>
          <p:cNvPicPr>
            <a:picLocks noChangeAspect="1"/>
          </p:cNvPicPr>
          <p:nvPr/>
        </p:nvPicPr>
        <p:blipFill rotWithShape="1">
          <a:blip r:embed="rId3">
            <a:extLst>
              <a:ext uri="{28A0092B-C50C-407E-A947-70E740481C1C}">
                <a14:useLocalDpi xmlns:a14="http://schemas.microsoft.com/office/drawing/2010/main" val="0"/>
              </a:ext>
            </a:extLst>
          </a:blip>
          <a:srcRect l="5006" t="10831" b="10540"/>
          <a:stretch/>
        </p:blipFill>
        <p:spPr>
          <a:xfrm>
            <a:off x="5445457" y="2103493"/>
            <a:ext cx="6155141" cy="2674754"/>
          </a:xfrm>
          <a:prstGeom prst="rect">
            <a:avLst/>
          </a:prstGeom>
        </p:spPr>
      </p:pic>
    </p:spTree>
    <p:extLst>
      <p:ext uri="{BB962C8B-B14F-4D97-AF65-F5344CB8AC3E}">
        <p14:creationId xmlns:p14="http://schemas.microsoft.com/office/powerpoint/2010/main" val="57354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3E78D3-F2CA-82E7-278C-23EC1BDB58D5}"/>
              </a:ext>
            </a:extLst>
          </p:cNvPr>
          <p:cNvPicPr>
            <a:picLocks noChangeAspect="1"/>
          </p:cNvPicPr>
          <p:nvPr/>
        </p:nvPicPr>
        <p:blipFill rotWithShape="1">
          <a:blip r:embed="rId2">
            <a:extLst>
              <a:ext uri="{28A0092B-C50C-407E-A947-70E740481C1C}">
                <a14:useLocalDpi xmlns:a14="http://schemas.microsoft.com/office/drawing/2010/main" val="0"/>
              </a:ext>
            </a:extLst>
          </a:blip>
          <a:srcRect l="5938" r="5938"/>
          <a:stretch/>
        </p:blipFill>
        <p:spPr>
          <a:xfrm>
            <a:off x="2522356" y="10"/>
            <a:ext cx="9669642" cy="6857990"/>
          </a:xfrm>
          <a:prstGeom prst="rect">
            <a:avLst/>
          </a:prstGeom>
        </p:spPr>
      </p:pic>
      <p:sp>
        <p:nvSpPr>
          <p:cNvPr id="35" name="Rectangle 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F1A4059F-2008-1094-06E9-B9E2BA87857C}"/>
              </a:ext>
            </a:extLst>
          </p:cNvPr>
          <p:cNvSpPr>
            <a:spLocks noGrp="1"/>
          </p:cNvSpPr>
          <p:nvPr>
            <p:ph type="title"/>
          </p:nvPr>
        </p:nvSpPr>
        <p:spPr>
          <a:xfrm>
            <a:off x="838200" y="365125"/>
            <a:ext cx="3822189" cy="1899912"/>
          </a:xfrm>
        </p:spPr>
        <p:txBody>
          <a:bodyPr>
            <a:normAutofit/>
          </a:bodyPr>
          <a:lstStyle/>
          <a:p>
            <a:r>
              <a:rPr lang="it-IT" sz="4000" b="1" dirty="0" err="1"/>
              <a:t>Introduction</a:t>
            </a:r>
            <a:endParaRPr lang="it-IT" sz="4000" b="1" dirty="0"/>
          </a:p>
        </p:txBody>
      </p:sp>
    </p:spTree>
    <p:extLst>
      <p:ext uri="{BB962C8B-B14F-4D97-AF65-F5344CB8AC3E}">
        <p14:creationId xmlns:p14="http://schemas.microsoft.com/office/powerpoint/2010/main" val="125529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9733040C-EC7A-3C97-5715-02078BD1A7B8}"/>
              </a:ext>
            </a:extLst>
          </p:cNvPr>
          <p:cNvSpPr>
            <a:spLocks noGrp="1"/>
          </p:cNvSpPr>
          <p:nvPr>
            <p:ph type="title"/>
          </p:nvPr>
        </p:nvSpPr>
        <p:spPr>
          <a:xfrm>
            <a:off x="838200" y="609600"/>
            <a:ext cx="3739341" cy="1330839"/>
          </a:xfrm>
        </p:spPr>
        <p:txBody>
          <a:bodyPr>
            <a:normAutofit/>
          </a:bodyPr>
          <a:lstStyle/>
          <a:p>
            <a:r>
              <a:rPr lang="it-IT" sz="4000" b="1" dirty="0" err="1"/>
              <a:t>Sharpening</a:t>
            </a:r>
            <a:endParaRPr lang="it-IT" sz="4000" b="1" dirty="0"/>
          </a:p>
        </p:txBody>
      </p:sp>
      <p:sp>
        <p:nvSpPr>
          <p:cNvPr id="3" name="Segnaposto contenuto 2">
            <a:extLst>
              <a:ext uri="{FF2B5EF4-FFF2-40B4-BE49-F238E27FC236}">
                <a16:creationId xmlns:a16="http://schemas.microsoft.com/office/drawing/2014/main" id="{C7CD6A81-CD7E-D850-5BB9-DD5625BDB614}"/>
              </a:ext>
            </a:extLst>
          </p:cNvPr>
          <p:cNvSpPr>
            <a:spLocks noGrp="1"/>
          </p:cNvSpPr>
          <p:nvPr>
            <p:ph idx="1"/>
          </p:nvPr>
        </p:nvSpPr>
        <p:spPr>
          <a:xfrm>
            <a:off x="838200" y="2550039"/>
            <a:ext cx="3427001" cy="2470229"/>
          </a:xfrm>
        </p:spPr>
        <p:txBody>
          <a:bodyPr>
            <a:noAutofit/>
          </a:bodyPr>
          <a:lstStyle/>
          <a:p>
            <a:pPr marL="0" indent="0">
              <a:buNone/>
            </a:pPr>
            <a:r>
              <a:rPr lang="en-US" sz="2000" dirty="0">
                <a:latin typeface="Lato" panose="020F0502020204030203" pitchFamily="34" charset="0"/>
                <a:ea typeface="Lato" panose="020F0502020204030203" pitchFamily="34" charset="0"/>
                <a:cs typeface="Lato" panose="020F0502020204030203" pitchFamily="34" charset="0"/>
              </a:rPr>
              <a:t>Sharpening is an image enhancement technique that accentuates the edges of objects in an image, making them appear more defined and distinct.</a:t>
            </a:r>
          </a:p>
          <a:p>
            <a:pPr marL="0" indent="0">
              <a:buNone/>
            </a:pPr>
            <a:r>
              <a:rPr lang="en-US" sz="2000" dirty="0">
                <a:latin typeface="Lato" panose="020F0502020204030203" pitchFamily="34" charset="0"/>
                <a:ea typeface="Lato" panose="020F0502020204030203" pitchFamily="34" charset="0"/>
                <a:cs typeface="Lato" panose="020F0502020204030203" pitchFamily="34" charset="0"/>
              </a:rPr>
              <a:t>It improve the accuracy of object recognition tasks. </a:t>
            </a:r>
          </a:p>
        </p:txBody>
      </p:sp>
      <p:pic>
        <p:nvPicPr>
          <p:cNvPr id="5" name="Immagine 4" descr="Immagine che contiene mammifero, erba, volpe, aria aperta&#10;&#10;Descrizione generata automaticamente">
            <a:extLst>
              <a:ext uri="{FF2B5EF4-FFF2-40B4-BE49-F238E27FC236}">
                <a16:creationId xmlns:a16="http://schemas.microsoft.com/office/drawing/2014/main" id="{B79ACA65-121E-1BCB-BE34-882C59E92962}"/>
              </a:ext>
            </a:extLst>
          </p:cNvPr>
          <p:cNvPicPr>
            <a:picLocks noChangeAspect="1"/>
          </p:cNvPicPr>
          <p:nvPr/>
        </p:nvPicPr>
        <p:blipFill rotWithShape="1">
          <a:blip r:embed="rId3">
            <a:extLst>
              <a:ext uri="{28A0092B-C50C-407E-A947-70E740481C1C}">
                <a14:useLocalDpi xmlns:a14="http://schemas.microsoft.com/office/drawing/2010/main" val="0"/>
              </a:ext>
            </a:extLst>
          </a:blip>
          <a:srcRect l="12598" r="-55" b="12091"/>
          <a:stretch/>
        </p:blipFill>
        <p:spPr>
          <a:xfrm>
            <a:off x="5445457" y="1120764"/>
            <a:ext cx="6155141" cy="4640212"/>
          </a:xfrm>
          <a:prstGeom prst="rect">
            <a:avLst/>
          </a:prstGeom>
        </p:spPr>
      </p:pic>
    </p:spTree>
    <p:extLst>
      <p:ext uri="{BB962C8B-B14F-4D97-AF65-F5344CB8AC3E}">
        <p14:creationId xmlns:p14="http://schemas.microsoft.com/office/powerpoint/2010/main" val="91996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a:t>Models</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780151"/>
            <a:ext cx="5067300" cy="4516954"/>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To optimize the results of our project, we decided to employ various models and approaches. </a:t>
            </a: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Ultimately, we selected three specific models:</a:t>
            </a:r>
          </a:p>
          <a:p>
            <a:pPr>
              <a:defRPr/>
            </a:pPr>
            <a:r>
              <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Transfer Learning with </a:t>
            </a:r>
            <a:r>
              <a:rPr kumimoji="0" lang="it-IT" sz="2000" b="0" i="0" u="none" strike="noStrike" kern="1200" cap="none" spc="0" normalizeH="0" baseline="0" noProof="0" dirty="0" err="1">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MobileNet</a:t>
            </a: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a:defRPr/>
            </a:pPr>
            <a:r>
              <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Transfer Learning with VGG16</a:t>
            </a:r>
          </a:p>
          <a:p>
            <a:pPr>
              <a:defRPr/>
            </a:pPr>
            <a:r>
              <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Custom Model</a:t>
            </a:r>
          </a:p>
        </p:txBody>
      </p:sp>
    </p:spTree>
    <p:extLst>
      <p:ext uri="{BB962C8B-B14F-4D97-AF65-F5344CB8AC3E}">
        <p14:creationId xmlns:p14="http://schemas.microsoft.com/office/powerpoint/2010/main" val="357216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6552062" cy="1899912"/>
          </a:xfrm>
        </p:spPr>
        <p:txBody>
          <a:bodyPr>
            <a:normAutofit/>
          </a:bodyPr>
          <a:lstStyle/>
          <a:p>
            <a:pPr marL="742950" indent="-742950">
              <a:buFont typeface="+mj-lt"/>
              <a:buAutoNum type="arabicPeriod"/>
            </a:pPr>
            <a:r>
              <a:rPr lang="it-IT" sz="4000" b="1" dirty="0"/>
              <a:t>Transfer Learning Models</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2722797"/>
            <a:ext cx="3645918" cy="1968889"/>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For the pre-trained part, we used VGG16 and </a:t>
            </a:r>
            <a:r>
              <a:rPr kumimoji="0" lang="en-US" sz="2000" b="0" i="0" u="none" strike="noStrike" kern="1200" cap="none" spc="0" normalizeH="0" baseline="0" noProof="0" dirty="0" err="1">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MobileNet</a:t>
            </a: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000" b="0" i="0" u="none" strike="noStrike" kern="1200" cap="none" spc="0" normalizeH="0" baseline="0" noProof="0" dirty="0" err="1">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We</a:t>
            </a:r>
            <a:r>
              <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fine-</a:t>
            </a:r>
            <a:r>
              <a:rPr kumimoji="0" lang="it-IT" sz="2000" b="0" i="0" u="none" strike="noStrike" kern="1200" cap="none" spc="0" normalizeH="0" baseline="0" noProof="0" dirty="0" err="1">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tuned</a:t>
            </a:r>
            <a:r>
              <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the </a:t>
            </a:r>
            <a:r>
              <a:rPr kumimoji="0" lang="it-IT" sz="2000" b="0" i="0" u="none" strike="noStrike" kern="1200" cap="none" spc="0" normalizeH="0" baseline="0" noProof="0" dirty="0" err="1">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pre-trained</a:t>
            </a:r>
            <a:br>
              <a:rPr lang="it-IT" sz="2000" dirty="0">
                <a:solidFill>
                  <a:prstClr val="black"/>
                </a:solidFill>
                <a:latin typeface="Lato" panose="020F0502020204030203" pitchFamily="34" charset="0"/>
                <a:ea typeface="Lato" panose="020F0502020204030203" pitchFamily="34" charset="0"/>
                <a:cs typeface="Lato" panose="020F0502020204030203" pitchFamily="34" charset="0"/>
              </a:rPr>
            </a:br>
            <a:r>
              <a:rPr lang="it-IT" sz="2000" dirty="0">
                <a:solidFill>
                  <a:prstClr val="black"/>
                </a:solidFill>
                <a:latin typeface="Lato" panose="020F0502020204030203" pitchFamily="34" charset="0"/>
                <a:ea typeface="Lato" panose="020F0502020204030203" pitchFamily="34" charset="0"/>
                <a:cs typeface="Lato" panose="020F0502020204030203" pitchFamily="34" charset="0"/>
              </a:rPr>
              <a:t>models to </a:t>
            </a:r>
            <a:r>
              <a:rPr lang="it-IT" sz="2000" dirty="0" err="1">
                <a:solidFill>
                  <a:prstClr val="black"/>
                </a:solidFill>
                <a:latin typeface="Lato" panose="020F0502020204030203" pitchFamily="34" charset="0"/>
                <a:ea typeface="Lato" panose="020F0502020204030203" pitchFamily="34" charset="0"/>
                <a:cs typeface="Lato" panose="020F0502020204030203" pitchFamily="34" charset="0"/>
              </a:rPr>
              <a:t>better</a:t>
            </a:r>
            <a:r>
              <a:rPr lang="it-IT" sz="2000" dirty="0">
                <a:solidFill>
                  <a:prstClr val="black"/>
                </a:solidFill>
                <a:latin typeface="Lato" panose="020F0502020204030203" pitchFamily="34" charset="0"/>
                <a:ea typeface="Lato" panose="020F0502020204030203" pitchFamily="34" charset="0"/>
                <a:cs typeface="Lato" panose="020F0502020204030203" pitchFamily="34" charset="0"/>
              </a:rPr>
              <a:t> </a:t>
            </a:r>
            <a:r>
              <a:rPr lang="it-IT" sz="2000" dirty="0" err="1">
                <a:solidFill>
                  <a:prstClr val="black"/>
                </a:solidFill>
                <a:latin typeface="Lato" panose="020F0502020204030203" pitchFamily="34" charset="0"/>
                <a:ea typeface="Lato" panose="020F0502020204030203" pitchFamily="34" charset="0"/>
                <a:cs typeface="Lato" panose="020F0502020204030203" pitchFamily="34" charset="0"/>
              </a:rPr>
              <a:t>adapt</a:t>
            </a:r>
            <a:r>
              <a:rPr lang="it-IT" sz="2000" dirty="0">
                <a:solidFill>
                  <a:prstClr val="black"/>
                </a:solidFill>
                <a:latin typeface="Lato" panose="020F0502020204030203" pitchFamily="34" charset="0"/>
                <a:ea typeface="Lato" panose="020F0502020204030203" pitchFamily="34" charset="0"/>
                <a:cs typeface="Lato" panose="020F0502020204030203" pitchFamily="34" charset="0"/>
              </a:rPr>
              <a:t> to </a:t>
            </a:r>
            <a:r>
              <a:rPr lang="it-IT" sz="2000" dirty="0" err="1">
                <a:solidFill>
                  <a:prstClr val="black"/>
                </a:solidFill>
                <a:latin typeface="Lato" panose="020F0502020204030203" pitchFamily="34" charset="0"/>
                <a:ea typeface="Lato" panose="020F0502020204030203" pitchFamily="34" charset="0"/>
                <a:cs typeface="Lato" panose="020F0502020204030203" pitchFamily="34" charset="0"/>
              </a:rPr>
              <a:t>our</a:t>
            </a:r>
            <a:br>
              <a:rPr lang="it-IT" sz="2000" dirty="0">
                <a:solidFill>
                  <a:prstClr val="black"/>
                </a:solidFill>
                <a:latin typeface="Lato" panose="020F0502020204030203" pitchFamily="34" charset="0"/>
                <a:ea typeface="Lato" panose="020F0502020204030203" pitchFamily="34" charset="0"/>
                <a:cs typeface="Lato" panose="020F0502020204030203" pitchFamily="34" charset="0"/>
              </a:rPr>
            </a:br>
            <a:r>
              <a:rPr lang="it-IT" sz="2000" dirty="0" err="1">
                <a:solidFill>
                  <a:prstClr val="black"/>
                </a:solidFill>
                <a:latin typeface="Lato" panose="020F0502020204030203" pitchFamily="34" charset="0"/>
                <a:ea typeface="Lato" panose="020F0502020204030203" pitchFamily="34" charset="0"/>
                <a:cs typeface="Lato" panose="020F0502020204030203" pitchFamily="34" charset="0"/>
              </a:rPr>
              <a:t>specific</a:t>
            </a:r>
            <a:r>
              <a:rPr lang="it-IT" sz="2000" dirty="0">
                <a:solidFill>
                  <a:prstClr val="black"/>
                </a:solidFill>
                <a:latin typeface="Lato" panose="020F0502020204030203" pitchFamily="34" charset="0"/>
                <a:ea typeface="Lato" panose="020F0502020204030203" pitchFamily="34" charset="0"/>
                <a:cs typeface="Lato" panose="020F0502020204030203" pitchFamily="34" charset="0"/>
              </a:rPr>
              <a:t> task </a:t>
            </a:r>
            <a:r>
              <a:rPr lang="it-IT" sz="2000" dirty="0" err="1">
                <a:solidFill>
                  <a:prstClr val="black"/>
                </a:solidFill>
                <a:latin typeface="Lato" panose="020F0502020204030203" pitchFamily="34" charset="0"/>
                <a:ea typeface="Lato" panose="020F0502020204030203" pitchFamily="34" charset="0"/>
                <a:cs typeface="Lato" panose="020F0502020204030203" pitchFamily="34" charset="0"/>
              </a:rPr>
              <a:t>adding</a:t>
            </a:r>
            <a:r>
              <a:rPr lang="it-IT" sz="2000" dirty="0">
                <a:solidFill>
                  <a:prstClr val="black"/>
                </a:solidFill>
                <a:latin typeface="Lato" panose="020F0502020204030203" pitchFamily="34" charset="0"/>
                <a:ea typeface="Lato" panose="020F0502020204030203" pitchFamily="34" charset="0"/>
                <a:cs typeface="Lato" panose="020F0502020204030203" pitchFamily="34" charset="0"/>
              </a:rPr>
              <a:t> an LSTM</a:t>
            </a:r>
            <a:br>
              <a:rPr lang="it-IT" sz="2000" dirty="0">
                <a:solidFill>
                  <a:prstClr val="black"/>
                </a:solidFill>
                <a:latin typeface="Lato" panose="020F0502020204030203" pitchFamily="34" charset="0"/>
                <a:ea typeface="Lato" panose="020F0502020204030203" pitchFamily="34" charset="0"/>
                <a:cs typeface="Lato" panose="020F0502020204030203" pitchFamily="34" charset="0"/>
              </a:rPr>
            </a:br>
            <a:r>
              <a:rPr lang="it-IT" sz="2000" dirty="0" err="1">
                <a:solidFill>
                  <a:prstClr val="black"/>
                </a:solidFill>
                <a:latin typeface="Lato" panose="020F0502020204030203" pitchFamily="34" charset="0"/>
                <a:ea typeface="Lato" panose="020F0502020204030203" pitchFamily="34" charset="0"/>
                <a:cs typeface="Lato" panose="020F0502020204030203" pitchFamily="34" charset="0"/>
              </a:rPr>
              <a:t>layer</a:t>
            </a:r>
            <a:r>
              <a:rPr lang="it-IT" sz="2000" dirty="0">
                <a:solidFill>
                  <a:prstClr val="black"/>
                </a:solidFill>
                <a:latin typeface="Lato" panose="020F0502020204030203" pitchFamily="34" charset="0"/>
                <a:ea typeface="Lato" panose="020F0502020204030203" pitchFamily="34" charset="0"/>
                <a:cs typeface="Lato" panose="020F0502020204030203" pitchFamily="34" charset="0"/>
              </a:rPr>
              <a:t> and a Dense Layer.</a:t>
            </a: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4" name="Picture 2" descr="fig_9">
            <a:extLst>
              <a:ext uri="{FF2B5EF4-FFF2-40B4-BE49-F238E27FC236}">
                <a16:creationId xmlns:a16="http://schemas.microsoft.com/office/drawing/2014/main" id="{0BA592C1-D6D0-AF29-D3BA-6056142FF4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84118" y="2166314"/>
            <a:ext cx="7482589" cy="2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212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8752850-599E-0D4D-7765-2BED5ED40C34}"/>
              </a:ext>
            </a:extLst>
          </p:cNvPr>
          <p:cNvSpPr>
            <a:spLocks noGrp="1"/>
          </p:cNvSpPr>
          <p:nvPr>
            <p:ph type="title"/>
          </p:nvPr>
        </p:nvSpPr>
        <p:spPr>
          <a:xfrm>
            <a:off x="838201" y="365125"/>
            <a:ext cx="5251316" cy="1807305"/>
          </a:xfrm>
        </p:spPr>
        <p:txBody>
          <a:bodyPr>
            <a:normAutofit/>
          </a:bodyPr>
          <a:lstStyle/>
          <a:p>
            <a:r>
              <a:rPr lang="it-IT" sz="4000" b="1" dirty="0" err="1"/>
              <a:t>ImageNET</a:t>
            </a:r>
            <a:endParaRPr lang="it-IT" b="1" dirty="0"/>
          </a:p>
        </p:txBody>
      </p:sp>
      <p:pic>
        <p:nvPicPr>
          <p:cNvPr id="26" name="Picture 23">
            <a:extLst>
              <a:ext uri="{FF2B5EF4-FFF2-40B4-BE49-F238E27FC236}">
                <a16:creationId xmlns:a16="http://schemas.microsoft.com/office/drawing/2014/main" id="{4DEBC0F5-AF66-B66C-EE92-0A9AA19A4952}"/>
              </a:ext>
            </a:extLst>
          </p:cNvPr>
          <p:cNvPicPr>
            <a:picLocks noChangeAspect="1"/>
          </p:cNvPicPr>
          <p:nvPr/>
        </p:nvPicPr>
        <p:blipFill rotWithShape="1">
          <a:blip r:embed="rId3">
            <a:extLst>
              <a:ext uri="{28A0092B-C50C-407E-A947-70E740481C1C}">
                <a14:useLocalDpi xmlns:a14="http://schemas.microsoft.com/office/drawing/2010/main" val="0"/>
              </a:ext>
            </a:extLst>
          </a:blip>
          <a:srcRect l="16088" r="16460"/>
          <a:stretch/>
        </p:blipFill>
        <p:spPr>
          <a:xfrm>
            <a:off x="5408429" y="10"/>
            <a:ext cx="6780523"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Segnaposto contenuto 2">
            <a:extLst>
              <a:ext uri="{FF2B5EF4-FFF2-40B4-BE49-F238E27FC236}">
                <a16:creationId xmlns:a16="http://schemas.microsoft.com/office/drawing/2014/main" id="{72C0B9F5-C013-D499-F144-8B83DA1C8047}"/>
              </a:ext>
            </a:extLst>
          </p:cNvPr>
          <p:cNvSpPr>
            <a:spLocks noGrp="1"/>
          </p:cNvSpPr>
          <p:nvPr>
            <p:ph idx="1"/>
          </p:nvPr>
        </p:nvSpPr>
        <p:spPr>
          <a:xfrm>
            <a:off x="838201" y="2048605"/>
            <a:ext cx="4629149" cy="340922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VGG16 and </a:t>
            </a:r>
            <a:r>
              <a:rPr kumimoji="0" lang="en-US" sz="2000" b="0" i="0" u="none" strike="noStrike" kern="1200" cap="none" spc="0" normalizeH="0" baseline="0" noProof="0" dirty="0" err="1">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MobileNet</a:t>
            </a: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were pretrained on the </a:t>
            </a:r>
            <a:r>
              <a:rPr kumimoji="0" lang="en-US" sz="2000" b="0" i="0" u="none" strike="noStrike" kern="1200" cap="none" spc="0" normalizeH="0" baseline="0" noProof="0" dirty="0" err="1">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ImageNET</a:t>
            </a: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dataset.</a:t>
            </a: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ImageNet is a large-scale database of annotated images used for visual object recognition research. It contains millions of images categorized by objects, and has significantly advanced computer vision, particularly through its annual competition, the ImageNet Large Scale Visual Recognition Challenge (ILSVRC).</a:t>
            </a: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64541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9733040C-EC7A-3C97-5715-02078BD1A7B8}"/>
              </a:ext>
            </a:extLst>
          </p:cNvPr>
          <p:cNvSpPr>
            <a:spLocks noGrp="1"/>
          </p:cNvSpPr>
          <p:nvPr>
            <p:ph type="title"/>
          </p:nvPr>
        </p:nvSpPr>
        <p:spPr>
          <a:xfrm>
            <a:off x="838200" y="609600"/>
            <a:ext cx="3739341" cy="1330839"/>
          </a:xfrm>
        </p:spPr>
        <p:txBody>
          <a:bodyPr>
            <a:normAutofit/>
          </a:bodyPr>
          <a:lstStyle/>
          <a:p>
            <a:r>
              <a:rPr lang="it-IT" sz="4000" b="1" dirty="0" err="1"/>
              <a:t>MobileNet</a:t>
            </a:r>
            <a:endParaRPr lang="it-IT" sz="4000" b="1" dirty="0"/>
          </a:p>
        </p:txBody>
      </p:sp>
      <p:sp>
        <p:nvSpPr>
          <p:cNvPr id="3" name="Segnaposto contenuto 2">
            <a:extLst>
              <a:ext uri="{FF2B5EF4-FFF2-40B4-BE49-F238E27FC236}">
                <a16:creationId xmlns:a16="http://schemas.microsoft.com/office/drawing/2014/main" id="{C7CD6A81-CD7E-D850-5BB9-DD5625BDB614}"/>
              </a:ext>
            </a:extLst>
          </p:cNvPr>
          <p:cNvSpPr>
            <a:spLocks noGrp="1"/>
          </p:cNvSpPr>
          <p:nvPr>
            <p:ph idx="1"/>
          </p:nvPr>
        </p:nvSpPr>
        <p:spPr>
          <a:xfrm>
            <a:off x="838200" y="1852390"/>
            <a:ext cx="3427001" cy="3908586"/>
          </a:xfrm>
        </p:spPr>
        <p:txBody>
          <a:bodyPr>
            <a:noAutofit/>
          </a:bodyPr>
          <a:lstStyle/>
          <a:p>
            <a:pPr marL="0" indent="0">
              <a:buNone/>
            </a:pPr>
            <a:r>
              <a:rPr lang="en-US" sz="2000" dirty="0" err="1">
                <a:latin typeface="Lato" panose="020F0502020204030203" pitchFamily="34" charset="0"/>
                <a:ea typeface="Lato" panose="020F0502020204030203" pitchFamily="34" charset="0"/>
                <a:cs typeface="Lato" panose="020F0502020204030203" pitchFamily="34" charset="0"/>
              </a:rPr>
              <a:t>MobileNet</a:t>
            </a:r>
            <a:r>
              <a:rPr lang="en-US" sz="2000" dirty="0">
                <a:latin typeface="Lato" panose="020F0502020204030203" pitchFamily="34" charset="0"/>
                <a:ea typeface="Lato" panose="020F0502020204030203" pitchFamily="34" charset="0"/>
                <a:cs typeface="Lato" panose="020F0502020204030203" pitchFamily="34" charset="0"/>
              </a:rPr>
              <a:t> is a family of neural network architectures designed to be efficient and lightweight, particularly suited for mobile devices and applications that require real-time inference with limited computational resources.</a:t>
            </a:r>
          </a:p>
        </p:txBody>
      </p:sp>
      <p:pic>
        <p:nvPicPr>
          <p:cNvPr id="5" name="Immagine 4">
            <a:extLst>
              <a:ext uri="{FF2B5EF4-FFF2-40B4-BE49-F238E27FC236}">
                <a16:creationId xmlns:a16="http://schemas.microsoft.com/office/drawing/2014/main" id="{B79ACA65-121E-1BCB-BE34-882C59E92962}"/>
              </a:ext>
            </a:extLst>
          </p:cNvPr>
          <p:cNvPicPr>
            <a:picLocks noChangeAspect="1"/>
          </p:cNvPicPr>
          <p:nvPr/>
        </p:nvPicPr>
        <p:blipFill rotWithShape="1">
          <a:blip r:embed="rId2">
            <a:extLst>
              <a:ext uri="{28A0092B-C50C-407E-A947-70E740481C1C}">
                <a14:useLocalDpi xmlns:a14="http://schemas.microsoft.com/office/drawing/2010/main" val="0"/>
              </a:ext>
            </a:extLst>
          </a:blip>
          <a:srcRect l="10" r="-46"/>
          <a:stretch/>
        </p:blipFill>
        <p:spPr>
          <a:xfrm>
            <a:off x="5103401" y="2196347"/>
            <a:ext cx="6801384" cy="2465306"/>
          </a:xfrm>
          <a:prstGeom prst="rect">
            <a:avLst/>
          </a:prstGeom>
        </p:spPr>
      </p:pic>
    </p:spTree>
    <p:extLst>
      <p:ext uri="{BB962C8B-B14F-4D97-AF65-F5344CB8AC3E}">
        <p14:creationId xmlns:p14="http://schemas.microsoft.com/office/powerpoint/2010/main" val="354107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9733040C-EC7A-3C97-5715-02078BD1A7B8}"/>
              </a:ext>
            </a:extLst>
          </p:cNvPr>
          <p:cNvSpPr>
            <a:spLocks noGrp="1"/>
          </p:cNvSpPr>
          <p:nvPr>
            <p:ph type="title"/>
          </p:nvPr>
        </p:nvSpPr>
        <p:spPr>
          <a:xfrm>
            <a:off x="838200" y="609600"/>
            <a:ext cx="3739341" cy="1330839"/>
          </a:xfrm>
        </p:spPr>
        <p:txBody>
          <a:bodyPr>
            <a:normAutofit/>
          </a:bodyPr>
          <a:lstStyle/>
          <a:p>
            <a:r>
              <a:rPr lang="it-IT" sz="4000" b="1" dirty="0"/>
              <a:t>VGG16</a:t>
            </a:r>
          </a:p>
        </p:txBody>
      </p:sp>
      <p:sp>
        <p:nvSpPr>
          <p:cNvPr id="3" name="Segnaposto contenuto 2">
            <a:extLst>
              <a:ext uri="{FF2B5EF4-FFF2-40B4-BE49-F238E27FC236}">
                <a16:creationId xmlns:a16="http://schemas.microsoft.com/office/drawing/2014/main" id="{C7CD6A81-CD7E-D850-5BB9-DD5625BDB614}"/>
              </a:ext>
            </a:extLst>
          </p:cNvPr>
          <p:cNvSpPr>
            <a:spLocks noGrp="1"/>
          </p:cNvSpPr>
          <p:nvPr>
            <p:ph idx="1"/>
          </p:nvPr>
        </p:nvSpPr>
        <p:spPr>
          <a:xfrm>
            <a:off x="838200" y="1852390"/>
            <a:ext cx="3427001" cy="3908586"/>
          </a:xfrm>
        </p:spPr>
        <p:txBody>
          <a:bodyPr>
            <a:noAutofit/>
          </a:bodyPr>
          <a:lstStyle/>
          <a:p>
            <a:pPr marL="0" indent="0">
              <a:buNone/>
            </a:pPr>
            <a:r>
              <a:rPr lang="en-US" sz="2000" dirty="0">
                <a:latin typeface="Lato" panose="020F0502020204030203" pitchFamily="34" charset="0"/>
                <a:ea typeface="Lato" panose="020F0502020204030203" pitchFamily="34" charset="0"/>
                <a:cs typeface="Lato" panose="020F0502020204030203" pitchFamily="34" charset="0"/>
              </a:rPr>
              <a:t>VGG16 is a deep convolutional neural network, developed by the Visual Geometry Group at the University of Oxford, which participated in the 2014 ImageNet Large Scale Visual Recognition Challenge (ILSVRC) competition.</a:t>
            </a:r>
          </a:p>
        </p:txBody>
      </p:sp>
      <p:pic>
        <p:nvPicPr>
          <p:cNvPr id="5" name="Immagine 4">
            <a:extLst>
              <a:ext uri="{FF2B5EF4-FFF2-40B4-BE49-F238E27FC236}">
                <a16:creationId xmlns:a16="http://schemas.microsoft.com/office/drawing/2014/main" id="{B79ACA65-121E-1BCB-BE34-882C59E92962}"/>
              </a:ext>
            </a:extLst>
          </p:cNvPr>
          <p:cNvPicPr>
            <a:picLocks noChangeAspect="1"/>
          </p:cNvPicPr>
          <p:nvPr/>
        </p:nvPicPr>
        <p:blipFill rotWithShape="1">
          <a:blip r:embed="rId2">
            <a:extLst>
              <a:ext uri="{28A0092B-C50C-407E-A947-70E740481C1C}">
                <a14:useLocalDpi xmlns:a14="http://schemas.microsoft.com/office/drawing/2010/main" val="0"/>
              </a:ext>
            </a:extLst>
          </a:blip>
          <a:srcRect t="-25" b="131"/>
          <a:stretch/>
        </p:blipFill>
        <p:spPr>
          <a:xfrm>
            <a:off x="5103401" y="1520042"/>
            <a:ext cx="6801384" cy="3811979"/>
          </a:xfrm>
          <a:prstGeom prst="rect">
            <a:avLst/>
          </a:prstGeom>
        </p:spPr>
      </p:pic>
    </p:spTree>
    <p:extLst>
      <p:ext uri="{BB962C8B-B14F-4D97-AF65-F5344CB8AC3E}">
        <p14:creationId xmlns:p14="http://schemas.microsoft.com/office/powerpoint/2010/main" val="2605138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6552062" cy="1899912"/>
          </a:xfrm>
        </p:spPr>
        <p:txBody>
          <a:bodyPr>
            <a:normAutofit/>
          </a:bodyPr>
          <a:lstStyle/>
          <a:p>
            <a:pPr marL="742950" indent="-742950">
              <a:buFont typeface="+mj-lt"/>
              <a:buAutoNum type="arabicPeriod" startAt="2"/>
            </a:pPr>
            <a:r>
              <a:rPr lang="it-IT" sz="4000" b="1" dirty="0"/>
              <a:t>Custom Model</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780151"/>
            <a:ext cx="4959285" cy="4516954"/>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We designed and implemented a custom 3D Convolutional Neural Network (CNN). The custom 3D CNN is designed to effectively capture and process spatiotemporal patterns in the data. The architecture includes multiple convolutional and pooling layers to extract features, followed by dense layers to perform classification. Regularization techniques and dropout layers are applied to prevent overfitting and improve generalization.</a:t>
            </a: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18" name="Immagine 17" descr="Immagine che contiene schermata&#10;&#10;Descrizione generata automaticamente">
            <a:extLst>
              <a:ext uri="{FF2B5EF4-FFF2-40B4-BE49-F238E27FC236}">
                <a16:creationId xmlns:a16="http://schemas.microsoft.com/office/drawing/2014/main" id="{2D1B88DE-770B-023E-9B67-31DAA8458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485" y="1473281"/>
            <a:ext cx="5641807" cy="3911438"/>
          </a:xfrm>
          <a:prstGeom prst="rect">
            <a:avLst/>
          </a:prstGeom>
        </p:spPr>
      </p:pic>
    </p:spTree>
    <p:extLst>
      <p:ext uri="{BB962C8B-B14F-4D97-AF65-F5344CB8AC3E}">
        <p14:creationId xmlns:p14="http://schemas.microsoft.com/office/powerpoint/2010/main" val="132028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6552062" cy="1899912"/>
          </a:xfrm>
        </p:spPr>
        <p:txBody>
          <a:bodyPr>
            <a:normAutofit/>
          </a:bodyPr>
          <a:lstStyle/>
          <a:p>
            <a:r>
              <a:rPr lang="it-IT" sz="4000" b="1" dirty="0"/>
              <a:t>Fine-Tuning</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612249"/>
            <a:ext cx="6286500" cy="4812038"/>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We did a hyperparameter tuning for the </a:t>
            </a: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2 pre-trained</a:t>
            </a: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models on the LRW dataset, continuing to change the hyperparameters looking for the best ones.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The tested hyperparameters were:</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Learning Rate [0.01, 0.001, 0.0001]</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Batch Size [16, 32, 64]</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Optimizer [Adam, RMSprop]</a:t>
            </a:r>
          </a:p>
          <a:p>
            <a:pPr>
              <a:defRPr/>
            </a:pPr>
            <a:endParaRPr lang="en-US" sz="2000" dirty="0">
              <a:solidFill>
                <a:prstClr val="black"/>
              </a:solidFill>
              <a:latin typeface="Lato" panose="020F0502020204030203" pitchFamily="34" charset="0"/>
              <a:ea typeface="Lato" panose="020F0502020204030203" pitchFamily="34" charset="0"/>
              <a:cs typeface="Lato" panose="020F0502020204030203" pitchFamily="34" charset="0"/>
            </a:endParaRPr>
          </a:p>
          <a:p>
            <a:pPr marL="0" indent="0">
              <a:buNone/>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The metrics evaluated were:</a:t>
            </a:r>
          </a:p>
          <a:p>
            <a:pPr>
              <a:defRPr/>
            </a:pP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Accuracy</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Confusion Matrix</a:t>
            </a:r>
          </a:p>
          <a:p>
            <a:pPr>
              <a:defRPr/>
            </a:pP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ROC Curves</a:t>
            </a:r>
            <a:endPar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5859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a:t>Analysis of the </a:t>
            </a:r>
            <a:r>
              <a:rPr lang="it-IT" sz="4000" b="1" dirty="0" err="1"/>
              <a:t>results</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2609641"/>
            <a:ext cx="5067300" cy="36670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We decided to divide the analysis of the results into 2 parts:</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In the first, we will make a comparison between </a:t>
            </a:r>
            <a:r>
              <a:rPr kumimoji="0" lang="en-US" sz="2000" b="0" i="0" u="none" strike="noStrike" kern="1200" cap="none" spc="0" normalizeH="0" baseline="0" noProof="0" dirty="0" err="1">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MobileNet</a:t>
            </a: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and VGG16 with the recommended LRW dataset.</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In the second, we will make a comparison between all 3 networks, with the dataset created by us</a:t>
            </a: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6" name="Picture 2" descr="What is Accuracy? Mention its formula. - Sarthaks eConnect | Largest Online  Education Community">
            <a:extLst>
              <a:ext uri="{FF2B5EF4-FFF2-40B4-BE49-F238E27FC236}">
                <a16:creationId xmlns:a16="http://schemas.microsoft.com/office/drawing/2014/main" id="{78021A97-9164-6250-1626-F52F17665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4" r="-1"/>
          <a:stretch/>
        </p:blipFill>
        <p:spPr bwMode="auto">
          <a:xfrm>
            <a:off x="6774568" y="2598473"/>
            <a:ext cx="4740952" cy="16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305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err="1"/>
              <a:t>Confusion</a:t>
            </a:r>
            <a:r>
              <a:rPr lang="it-IT" sz="4000" b="1" dirty="0"/>
              <a:t> </a:t>
            </a:r>
            <a:r>
              <a:rPr lang="it-IT" sz="4000" b="1" dirty="0" err="1"/>
              <a:t>matrix</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2609641"/>
            <a:ext cx="5067300" cy="36670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The confusion matrix is ​​a fundamental tool for evaluating the performance of classification models. Provides a tabular representation of the performance of a classification algorithm by comparing the values ​​predicted by the model with actual values ​​or true labels.</a:t>
            </a: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4" name="Picture 2" descr="Valutare i risultati dell'esperimento AutoML - Azure Machine Learning |  Microsoft Learn">
            <a:extLst>
              <a:ext uri="{FF2B5EF4-FFF2-40B4-BE49-F238E27FC236}">
                <a16:creationId xmlns:a16="http://schemas.microsoft.com/office/drawing/2014/main" id="{04856D7F-CC80-1094-0615-12FD487383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797014"/>
            <a:ext cx="5726268" cy="326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8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3E78D3-F2CA-82E7-278C-23EC1BDB58D5}"/>
              </a:ext>
            </a:extLst>
          </p:cNvPr>
          <p:cNvPicPr>
            <a:picLocks noChangeAspect="1"/>
          </p:cNvPicPr>
          <p:nvPr/>
        </p:nvPicPr>
        <p:blipFill rotWithShape="1">
          <a:blip r:embed="rId2">
            <a:extLst>
              <a:ext uri="{28A0092B-C50C-407E-A947-70E740481C1C}">
                <a14:useLocalDpi xmlns:a14="http://schemas.microsoft.com/office/drawing/2010/main" val="0"/>
              </a:ext>
            </a:extLst>
          </a:blip>
          <a:srcRect l="5938" r="5938"/>
          <a:stretch/>
        </p:blipFill>
        <p:spPr>
          <a:xfrm>
            <a:off x="2522356" y="10"/>
            <a:ext cx="9669642" cy="6857990"/>
          </a:xfrm>
          <a:prstGeom prst="rect">
            <a:avLst/>
          </a:prstGeom>
        </p:spPr>
      </p:pic>
      <p:sp>
        <p:nvSpPr>
          <p:cNvPr id="35" name="Rectangle 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F1A4059F-2008-1094-06E9-B9E2BA87857C}"/>
              </a:ext>
            </a:extLst>
          </p:cNvPr>
          <p:cNvSpPr>
            <a:spLocks noGrp="1"/>
          </p:cNvSpPr>
          <p:nvPr>
            <p:ph type="title"/>
          </p:nvPr>
        </p:nvSpPr>
        <p:spPr>
          <a:xfrm>
            <a:off x="838200" y="365125"/>
            <a:ext cx="3822189" cy="1899912"/>
          </a:xfrm>
        </p:spPr>
        <p:txBody>
          <a:bodyPr>
            <a:normAutofit/>
          </a:bodyPr>
          <a:lstStyle/>
          <a:p>
            <a:r>
              <a:rPr lang="it-IT" sz="4000" b="1"/>
              <a:t>Introduction</a:t>
            </a:r>
          </a:p>
        </p:txBody>
      </p:sp>
      <p:sp>
        <p:nvSpPr>
          <p:cNvPr id="14" name="Segnaposto contenuto 2">
            <a:extLst>
              <a:ext uri="{FF2B5EF4-FFF2-40B4-BE49-F238E27FC236}">
                <a16:creationId xmlns:a16="http://schemas.microsoft.com/office/drawing/2014/main" id="{90E297DE-7138-1C78-5F83-0D7381179A22}"/>
              </a:ext>
            </a:extLst>
          </p:cNvPr>
          <p:cNvSpPr>
            <a:spLocks noGrp="1"/>
          </p:cNvSpPr>
          <p:nvPr>
            <p:ph idx="1"/>
          </p:nvPr>
        </p:nvSpPr>
        <p:spPr>
          <a:xfrm>
            <a:off x="838200" y="2434201"/>
            <a:ext cx="3822189" cy="3742762"/>
          </a:xfrm>
        </p:spPr>
        <p:txBody>
          <a:bodyPr>
            <a:normAutofit/>
          </a:bodyPr>
          <a:lstStyle/>
          <a:p>
            <a:r>
              <a:rPr lang="en-US" sz="2000" b="1" i="0" dirty="0">
                <a:effectLst/>
                <a:highlight>
                  <a:srgbClr val="FFFFFF"/>
                </a:highlight>
                <a:latin typeface="Lato" panose="020F0502020204030203" pitchFamily="34" charset="0"/>
              </a:rPr>
              <a:t>Lip Reading</a:t>
            </a:r>
            <a:r>
              <a:rPr lang="en-US" sz="2000" b="0" i="0" dirty="0">
                <a:effectLst/>
                <a:highlight>
                  <a:srgbClr val="FFFFFF"/>
                </a:highlight>
                <a:latin typeface="Lato" panose="020F0502020204030203" pitchFamily="34" charset="0"/>
              </a:rPr>
              <a:t> is a task to infer the speech content in a video by using only the visual information, especially the lip movements.</a:t>
            </a:r>
          </a:p>
          <a:p>
            <a:r>
              <a:rPr lang="en-US" sz="2000" b="0" i="0" dirty="0">
                <a:effectLst/>
                <a:highlight>
                  <a:srgbClr val="FFFFFF"/>
                </a:highlight>
                <a:latin typeface="Lato" panose="020F0502020204030203" pitchFamily="34" charset="0"/>
              </a:rPr>
              <a:t>It has many crucial applications in practice, such as assisting audio-based speech recognition, biometric authentication and aiding hearing-impaired people.</a:t>
            </a:r>
            <a:endParaRPr lang="it-IT" sz="2000" dirty="0"/>
          </a:p>
          <a:p>
            <a:endParaRPr lang="it-IT" sz="2000" dirty="0"/>
          </a:p>
        </p:txBody>
      </p:sp>
    </p:spTree>
    <p:extLst>
      <p:ext uri="{BB962C8B-B14F-4D97-AF65-F5344CB8AC3E}">
        <p14:creationId xmlns:p14="http://schemas.microsoft.com/office/powerpoint/2010/main" val="77495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a:t>ROC </a:t>
            </a:r>
            <a:r>
              <a:rPr lang="it-IT" sz="4000" b="1" dirty="0" err="1"/>
              <a:t>Curves</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2609641"/>
            <a:ext cx="5067300" cy="36670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The ROC curve, or Receiver Operating Characteristic curve, is a graphical plot that illustrates the diagnostic ability of a binary or multi-class classifier system as its discrimination threshold is varied. It is used to evaluate how well a model distinguishes between different categories or classes.</a:t>
            </a:r>
          </a:p>
        </p:txBody>
      </p:sp>
      <p:pic>
        <p:nvPicPr>
          <p:cNvPr id="4" name="Picture 2">
            <a:extLst>
              <a:ext uri="{FF2B5EF4-FFF2-40B4-BE49-F238E27FC236}">
                <a16:creationId xmlns:a16="http://schemas.microsoft.com/office/drawing/2014/main" id="{04856D7F-CC80-1094-0615-12FD48738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870135" y="1289399"/>
            <a:ext cx="4279201" cy="427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75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err="1"/>
              <a:t>Hyperparameter</a:t>
            </a:r>
            <a:r>
              <a:rPr lang="it-IT" sz="4000" b="1" dirty="0"/>
              <a:t> </a:t>
            </a:r>
            <a:r>
              <a:rPr lang="it-IT" sz="4000" b="1" dirty="0" err="1"/>
              <a:t>Optimization</a:t>
            </a:r>
            <a:r>
              <a:rPr lang="it-IT" sz="4000" b="1" dirty="0"/>
              <a:t>:</a:t>
            </a:r>
            <a:br>
              <a:rPr lang="it-IT" sz="4000" b="1" dirty="0"/>
            </a:br>
            <a:r>
              <a:rPr lang="it-IT" sz="4000" b="1" dirty="0"/>
              <a:t>Learning Rate</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VGG16</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Optimizer : Adam</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9" name="Gruppo 8">
            <a:extLst>
              <a:ext uri="{FF2B5EF4-FFF2-40B4-BE49-F238E27FC236}">
                <a16:creationId xmlns:a16="http://schemas.microsoft.com/office/drawing/2014/main" id="{C33E07BD-574B-050A-A0FC-42B96EAE6C8C}"/>
              </a:ext>
            </a:extLst>
          </p:cNvPr>
          <p:cNvGrpSpPr/>
          <p:nvPr/>
        </p:nvGrpSpPr>
        <p:grpSpPr>
          <a:xfrm>
            <a:off x="85725" y="2539858"/>
            <a:ext cx="3946824" cy="3653099"/>
            <a:chOff x="85725" y="2539858"/>
            <a:chExt cx="3946824" cy="3653099"/>
          </a:xfrm>
        </p:grpSpPr>
        <p:pic>
          <p:nvPicPr>
            <p:cNvPr id="6" name="Immagine 5">
              <a:extLst>
                <a:ext uri="{FF2B5EF4-FFF2-40B4-BE49-F238E27FC236}">
                  <a16:creationId xmlns:a16="http://schemas.microsoft.com/office/drawing/2014/main" id="{173D07D1-2EEE-1E73-D149-C6A389CB28C3}"/>
                </a:ext>
              </a:extLst>
            </p:cNvPr>
            <p:cNvPicPr>
              <a:picLocks noChangeAspect="1"/>
            </p:cNvPicPr>
            <p:nvPr/>
          </p:nvPicPr>
          <p:blipFill>
            <a:blip r:embed="rId3"/>
            <a:stretch>
              <a:fillRect/>
            </a:stretch>
          </p:blipFill>
          <p:spPr>
            <a:xfrm>
              <a:off x="85725" y="2539858"/>
              <a:ext cx="3946824" cy="2988057"/>
            </a:xfrm>
            <a:prstGeom prst="rect">
              <a:avLst/>
            </a:prstGeom>
          </p:spPr>
        </p:pic>
        <p:sp>
          <p:nvSpPr>
            <p:cNvPr id="7" name="Segnaposto contenuto 2">
              <a:extLst>
                <a:ext uri="{FF2B5EF4-FFF2-40B4-BE49-F238E27FC236}">
                  <a16:creationId xmlns:a16="http://schemas.microsoft.com/office/drawing/2014/main" id="{E1AEAD94-4CEC-CA55-470C-F8DEF555BACC}"/>
                </a:ext>
              </a:extLst>
            </p:cNvPr>
            <p:cNvSpPr txBox="1">
              <a:spLocks/>
            </p:cNvSpPr>
            <p:nvPr/>
          </p:nvSpPr>
          <p:spPr>
            <a:xfrm>
              <a:off x="1319213" y="5520096"/>
              <a:ext cx="1781174" cy="6728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LR = 0.0001</a:t>
              </a:r>
              <a:b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b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Acc = ± 80%</a:t>
              </a:r>
            </a:p>
          </p:txBody>
        </p:sp>
      </p:grpSp>
      <p:grpSp>
        <p:nvGrpSpPr>
          <p:cNvPr id="10" name="Gruppo 9">
            <a:extLst>
              <a:ext uri="{FF2B5EF4-FFF2-40B4-BE49-F238E27FC236}">
                <a16:creationId xmlns:a16="http://schemas.microsoft.com/office/drawing/2014/main" id="{A3A18922-809C-2758-E90C-CF6428C4B326}"/>
              </a:ext>
            </a:extLst>
          </p:cNvPr>
          <p:cNvGrpSpPr/>
          <p:nvPr/>
        </p:nvGrpSpPr>
        <p:grpSpPr>
          <a:xfrm>
            <a:off x="4028362" y="2539857"/>
            <a:ext cx="3946824" cy="3653099"/>
            <a:chOff x="85725" y="2560815"/>
            <a:chExt cx="3946824" cy="3632142"/>
          </a:xfrm>
        </p:grpSpPr>
        <p:pic>
          <p:nvPicPr>
            <p:cNvPr id="11" name="Immagine 10">
              <a:extLst>
                <a:ext uri="{FF2B5EF4-FFF2-40B4-BE49-F238E27FC236}">
                  <a16:creationId xmlns:a16="http://schemas.microsoft.com/office/drawing/2014/main" id="{81CF35E5-5B09-CE71-BC75-318F7CE1F9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725" y="2560815"/>
              <a:ext cx="3946824" cy="2946142"/>
            </a:xfrm>
            <a:prstGeom prst="rect">
              <a:avLst/>
            </a:prstGeom>
          </p:spPr>
        </p:pic>
        <p:sp>
          <p:nvSpPr>
            <p:cNvPr id="12" name="Segnaposto contenuto 2">
              <a:extLst>
                <a:ext uri="{FF2B5EF4-FFF2-40B4-BE49-F238E27FC236}">
                  <a16:creationId xmlns:a16="http://schemas.microsoft.com/office/drawing/2014/main" id="{DF3ADD8B-3937-82AD-E319-3499DE4EDFFB}"/>
                </a:ext>
              </a:extLst>
            </p:cNvPr>
            <p:cNvSpPr txBox="1">
              <a:spLocks/>
            </p:cNvSpPr>
            <p:nvPr/>
          </p:nvSpPr>
          <p:spPr>
            <a:xfrm>
              <a:off x="1319213" y="5520096"/>
              <a:ext cx="1781174" cy="6728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LR = 0.001</a:t>
              </a:r>
              <a:b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b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Acc = ± 60%</a:t>
              </a:r>
            </a:p>
          </p:txBody>
        </p:sp>
      </p:grpSp>
      <p:grpSp>
        <p:nvGrpSpPr>
          <p:cNvPr id="13" name="Gruppo 12">
            <a:extLst>
              <a:ext uri="{FF2B5EF4-FFF2-40B4-BE49-F238E27FC236}">
                <a16:creationId xmlns:a16="http://schemas.microsoft.com/office/drawing/2014/main" id="{ED3DAF67-1CBF-143F-81E1-6C33F6A29B19}"/>
              </a:ext>
            </a:extLst>
          </p:cNvPr>
          <p:cNvGrpSpPr/>
          <p:nvPr/>
        </p:nvGrpSpPr>
        <p:grpSpPr>
          <a:xfrm>
            <a:off x="7975186" y="2549684"/>
            <a:ext cx="3946824" cy="3643273"/>
            <a:chOff x="85725" y="2570585"/>
            <a:chExt cx="3946824" cy="3622372"/>
          </a:xfrm>
        </p:grpSpPr>
        <p:pic>
          <p:nvPicPr>
            <p:cNvPr id="14" name="Immagine 13">
              <a:extLst>
                <a:ext uri="{FF2B5EF4-FFF2-40B4-BE49-F238E27FC236}">
                  <a16:creationId xmlns:a16="http://schemas.microsoft.com/office/drawing/2014/main" id="{16B071BB-E434-A225-76BB-653416E2B97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725" y="2570585"/>
              <a:ext cx="3946824" cy="2926602"/>
            </a:xfrm>
            <a:prstGeom prst="rect">
              <a:avLst/>
            </a:prstGeom>
          </p:spPr>
        </p:pic>
        <p:sp>
          <p:nvSpPr>
            <p:cNvPr id="15" name="Segnaposto contenuto 2">
              <a:extLst>
                <a:ext uri="{FF2B5EF4-FFF2-40B4-BE49-F238E27FC236}">
                  <a16:creationId xmlns:a16="http://schemas.microsoft.com/office/drawing/2014/main" id="{9266AB04-D4D1-2735-6653-8904C28117A0}"/>
                </a:ext>
              </a:extLst>
            </p:cNvPr>
            <p:cNvSpPr txBox="1">
              <a:spLocks/>
            </p:cNvSpPr>
            <p:nvPr/>
          </p:nvSpPr>
          <p:spPr>
            <a:xfrm>
              <a:off x="1319213" y="5520096"/>
              <a:ext cx="1781174" cy="6728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LR = 0.01</a:t>
              </a:r>
              <a:b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b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Acc = ± 30%</a:t>
              </a:r>
            </a:p>
          </p:txBody>
        </p:sp>
      </p:grpSp>
    </p:spTree>
    <p:extLst>
      <p:ext uri="{BB962C8B-B14F-4D97-AF65-F5344CB8AC3E}">
        <p14:creationId xmlns:p14="http://schemas.microsoft.com/office/powerpoint/2010/main" val="386845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err="1"/>
              <a:t>Hyperparameter</a:t>
            </a:r>
            <a:r>
              <a:rPr lang="it-IT" sz="4000" b="1" dirty="0"/>
              <a:t> </a:t>
            </a:r>
            <a:r>
              <a:rPr lang="it-IT" sz="4000" b="1" dirty="0" err="1"/>
              <a:t>Optimization</a:t>
            </a:r>
            <a:r>
              <a:rPr lang="it-IT" sz="4000" b="1" dirty="0"/>
              <a:t>:</a:t>
            </a:r>
            <a:br>
              <a:rPr lang="it-IT" sz="4000" b="1" dirty="0"/>
            </a:br>
            <a:r>
              <a:rPr lang="it-IT" sz="4000" b="1" dirty="0"/>
              <a:t>Batch Size</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600" dirty="0">
              <a:solidFill>
                <a:prstClr val="black"/>
              </a:solidFill>
              <a:latin typeface="Lato" panose="020F0502020204030203" pitchFamily="34" charset="0"/>
              <a:ea typeface="Lato" panose="020F0502020204030203" pitchFamily="34" charset="0"/>
              <a:cs typeface="Lato" panose="020F0502020204030203" pitchFamily="34" charset="0"/>
            </a:endParaRP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Optimizer : Adam</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8" name="Gruppo 7">
            <a:extLst>
              <a:ext uri="{FF2B5EF4-FFF2-40B4-BE49-F238E27FC236}">
                <a16:creationId xmlns:a16="http://schemas.microsoft.com/office/drawing/2014/main" id="{7236B727-D3D9-86CB-0B1D-73556517D5B5}"/>
              </a:ext>
            </a:extLst>
          </p:cNvPr>
          <p:cNvGrpSpPr>
            <a:grpSpLocks noChangeAspect="1"/>
          </p:cNvGrpSpPr>
          <p:nvPr/>
        </p:nvGrpSpPr>
        <p:grpSpPr>
          <a:xfrm>
            <a:off x="4634972" y="2567571"/>
            <a:ext cx="3608444" cy="3390075"/>
            <a:chOff x="1928929" y="1911207"/>
            <a:chExt cx="4520473" cy="4246912"/>
          </a:xfrm>
        </p:grpSpPr>
        <p:sp>
          <p:nvSpPr>
            <p:cNvPr id="12" name="Segnaposto contenuto 2">
              <a:extLst>
                <a:ext uri="{FF2B5EF4-FFF2-40B4-BE49-F238E27FC236}">
                  <a16:creationId xmlns:a16="http://schemas.microsoft.com/office/drawing/2014/main" id="{DF3ADD8B-3937-82AD-E319-3499DE4EDFFB}"/>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BatchSize</a:t>
              </a: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 = 32</a:t>
              </a:r>
              <a:b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b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5" name="Immagine 4">
              <a:extLst>
                <a:ext uri="{FF2B5EF4-FFF2-40B4-BE49-F238E27FC236}">
                  <a16:creationId xmlns:a16="http://schemas.microsoft.com/office/drawing/2014/main" id="{EC1C97FE-3550-2E8A-C372-EBA820C4A486}"/>
                </a:ext>
              </a:extLst>
            </p:cNvPr>
            <p:cNvPicPr>
              <a:picLocks noChangeAspect="1"/>
            </p:cNvPicPr>
            <p:nvPr/>
          </p:nvPicPr>
          <p:blipFill>
            <a:blip r:embed="rId3"/>
            <a:stretch>
              <a:fillRect/>
            </a:stretch>
          </p:blipFill>
          <p:spPr>
            <a:xfrm>
              <a:off x="1928929" y="2375450"/>
              <a:ext cx="3813671" cy="3431482"/>
            </a:xfrm>
            <a:prstGeom prst="rect">
              <a:avLst/>
            </a:prstGeom>
          </p:spPr>
        </p:pic>
        <p:pic>
          <p:nvPicPr>
            <p:cNvPr id="11" name="Immagine 10">
              <a:extLst>
                <a:ext uri="{FF2B5EF4-FFF2-40B4-BE49-F238E27FC236}">
                  <a16:creationId xmlns:a16="http://schemas.microsoft.com/office/drawing/2014/main" id="{81CF35E5-5B09-CE71-BC75-318F7CE1F9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21491" y="1911207"/>
              <a:ext cx="2527911" cy="1964133"/>
            </a:xfrm>
            <a:prstGeom prst="rect">
              <a:avLst/>
            </a:prstGeom>
          </p:spPr>
        </p:pic>
      </p:grpSp>
      <p:grpSp>
        <p:nvGrpSpPr>
          <p:cNvPr id="13" name="Gruppo 12">
            <a:extLst>
              <a:ext uri="{FF2B5EF4-FFF2-40B4-BE49-F238E27FC236}">
                <a16:creationId xmlns:a16="http://schemas.microsoft.com/office/drawing/2014/main" id="{B55A04F8-E1C1-2252-F9DC-AA14D3BCD12B}"/>
              </a:ext>
            </a:extLst>
          </p:cNvPr>
          <p:cNvGrpSpPr>
            <a:grpSpLocks noChangeAspect="1"/>
          </p:cNvGrpSpPr>
          <p:nvPr/>
        </p:nvGrpSpPr>
        <p:grpSpPr>
          <a:xfrm>
            <a:off x="8459327" y="2613821"/>
            <a:ext cx="3607728" cy="3388948"/>
            <a:chOff x="1929826" y="1912619"/>
            <a:chExt cx="4519576" cy="4245500"/>
          </a:xfrm>
        </p:grpSpPr>
        <p:sp>
          <p:nvSpPr>
            <p:cNvPr id="14" name="Segnaposto contenuto 2">
              <a:extLst>
                <a:ext uri="{FF2B5EF4-FFF2-40B4-BE49-F238E27FC236}">
                  <a16:creationId xmlns:a16="http://schemas.microsoft.com/office/drawing/2014/main" id="{4B6354F9-B84F-1042-8C96-F1CE98F44CA3}"/>
                </a:ext>
              </a:extLst>
            </p:cNvPr>
            <p:cNvSpPr txBox="1">
              <a:spLocks/>
            </p:cNvSpPr>
            <p:nvPr/>
          </p:nvSpPr>
          <p:spPr>
            <a:xfrm>
              <a:off x="2978468" y="5806932"/>
              <a:ext cx="220697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BatchSize</a:t>
              </a: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 = 64</a:t>
              </a:r>
              <a:b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b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15" name="Immagine 14">
              <a:extLst>
                <a:ext uri="{FF2B5EF4-FFF2-40B4-BE49-F238E27FC236}">
                  <a16:creationId xmlns:a16="http://schemas.microsoft.com/office/drawing/2014/main" id="{D8705D68-618F-02B7-83E7-59177BAB976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29826" y="2375449"/>
              <a:ext cx="3811876" cy="3431481"/>
            </a:xfrm>
            <a:prstGeom prst="rect">
              <a:avLst/>
            </a:prstGeom>
          </p:spPr>
        </p:pic>
        <p:pic>
          <p:nvPicPr>
            <p:cNvPr id="16" name="Immagine 15">
              <a:extLst>
                <a:ext uri="{FF2B5EF4-FFF2-40B4-BE49-F238E27FC236}">
                  <a16:creationId xmlns:a16="http://schemas.microsoft.com/office/drawing/2014/main" id="{7287EE3A-91F1-38D8-F207-9843EE9482B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21491" y="1912619"/>
              <a:ext cx="2527911" cy="1961310"/>
            </a:xfrm>
            <a:prstGeom prst="rect">
              <a:avLst/>
            </a:prstGeom>
          </p:spPr>
        </p:pic>
      </p:grpSp>
      <p:grpSp>
        <p:nvGrpSpPr>
          <p:cNvPr id="17" name="Gruppo 16">
            <a:extLst>
              <a:ext uri="{FF2B5EF4-FFF2-40B4-BE49-F238E27FC236}">
                <a16:creationId xmlns:a16="http://schemas.microsoft.com/office/drawing/2014/main" id="{4BEF28C5-DF2A-D9FA-2F68-6D464935832D}"/>
              </a:ext>
            </a:extLst>
          </p:cNvPr>
          <p:cNvGrpSpPr>
            <a:grpSpLocks noChangeAspect="1"/>
          </p:cNvGrpSpPr>
          <p:nvPr/>
        </p:nvGrpSpPr>
        <p:grpSpPr>
          <a:xfrm>
            <a:off x="686387" y="2529300"/>
            <a:ext cx="3604268" cy="3390075"/>
            <a:chOff x="1928929" y="1911207"/>
            <a:chExt cx="4515242" cy="4246912"/>
          </a:xfrm>
        </p:grpSpPr>
        <p:sp>
          <p:nvSpPr>
            <p:cNvPr id="18" name="Segnaposto contenuto 2">
              <a:extLst>
                <a:ext uri="{FF2B5EF4-FFF2-40B4-BE49-F238E27FC236}">
                  <a16:creationId xmlns:a16="http://schemas.microsoft.com/office/drawing/2014/main" id="{E0570D8E-0BDE-3DA4-CAC4-919657112B45}"/>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BatchSize</a:t>
              </a: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 = 16</a:t>
              </a:r>
              <a:b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b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19" name="Immagine 18">
              <a:extLst>
                <a:ext uri="{FF2B5EF4-FFF2-40B4-BE49-F238E27FC236}">
                  <a16:creationId xmlns:a16="http://schemas.microsoft.com/office/drawing/2014/main" id="{82B6076C-CB35-1384-D43C-B4481792A28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28929" y="2377603"/>
              <a:ext cx="3813671" cy="3427176"/>
            </a:xfrm>
            <a:prstGeom prst="rect">
              <a:avLst/>
            </a:prstGeom>
          </p:spPr>
        </p:pic>
        <p:pic>
          <p:nvPicPr>
            <p:cNvPr id="20" name="Immagine 19">
              <a:extLst>
                <a:ext uri="{FF2B5EF4-FFF2-40B4-BE49-F238E27FC236}">
                  <a16:creationId xmlns:a16="http://schemas.microsoft.com/office/drawing/2014/main" id="{024B2FD6-0D72-5C07-190F-A6A5CEB03E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926721" y="1911207"/>
              <a:ext cx="2517450" cy="1964133"/>
            </a:xfrm>
            <a:prstGeom prst="rect">
              <a:avLst/>
            </a:prstGeom>
          </p:spPr>
        </p:pic>
      </p:grpSp>
    </p:spTree>
    <p:extLst>
      <p:ext uri="{BB962C8B-B14F-4D97-AF65-F5344CB8AC3E}">
        <p14:creationId xmlns:p14="http://schemas.microsoft.com/office/powerpoint/2010/main" val="260745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err="1"/>
              <a:t>Hyperparameter</a:t>
            </a:r>
            <a:r>
              <a:rPr lang="it-IT" sz="4000" b="1" dirty="0"/>
              <a:t> </a:t>
            </a:r>
            <a:r>
              <a:rPr lang="it-IT" sz="4000" b="1" dirty="0" err="1"/>
              <a:t>Optimization</a:t>
            </a:r>
            <a:r>
              <a:rPr lang="it-IT" sz="4000" b="1" dirty="0"/>
              <a:t>:</a:t>
            </a:r>
            <a:br>
              <a:rPr lang="it-IT" sz="4000" b="1" dirty="0"/>
            </a:br>
            <a:r>
              <a:rPr lang="it-IT" sz="4000" b="1" dirty="0" err="1"/>
              <a:t>Optimizer</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VGG16</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596195" y="1503757"/>
            <a:ext cx="5374041" cy="4942562"/>
            <a:chOff x="1928929" y="1934605"/>
            <a:chExt cx="4592221" cy="4223514"/>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ADAM</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28929" y="2661766"/>
              <a:ext cx="4121799" cy="3089831"/>
            </a:xfrm>
            <a:prstGeom prst="rect">
              <a:avLst/>
            </a:prstGeom>
          </p:spPr>
        </p:pic>
        <p:pic>
          <p:nvPicPr>
            <p:cNvPr id="17" name="Immagine 16">
              <a:extLst>
                <a:ext uri="{FF2B5EF4-FFF2-40B4-BE49-F238E27FC236}">
                  <a16:creationId xmlns:a16="http://schemas.microsoft.com/office/drawing/2014/main" id="{AEB64BB5-AC13-8B83-B366-D1F09869D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66663" y="1934605"/>
              <a:ext cx="2154487" cy="1640897"/>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6212295" y="1503757"/>
            <a:ext cx="5131980" cy="4942564"/>
            <a:chOff x="1665352" y="1934604"/>
            <a:chExt cx="4385376" cy="4223515"/>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RMSprop</a:t>
              </a: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28929" y="2671907"/>
              <a:ext cx="4121799" cy="3069547"/>
            </a:xfrm>
            <a:prstGeom prst="rect">
              <a:avLst/>
            </a:prstGeom>
          </p:spPr>
        </p:pic>
        <p:pic>
          <p:nvPicPr>
            <p:cNvPr id="21" name="Immagine 20">
              <a:extLst>
                <a:ext uri="{FF2B5EF4-FFF2-40B4-BE49-F238E27FC236}">
                  <a16:creationId xmlns:a16="http://schemas.microsoft.com/office/drawing/2014/main" id="{DEB9B0AC-C0D8-EB61-5C09-E8379BB382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665352" y="1934604"/>
              <a:ext cx="2154487" cy="1635928"/>
            </a:xfrm>
            <a:prstGeom prst="rect">
              <a:avLst/>
            </a:prstGeom>
          </p:spPr>
        </p:pic>
      </p:grpSp>
    </p:spTree>
    <p:extLst>
      <p:ext uri="{BB962C8B-B14F-4D97-AF65-F5344CB8AC3E}">
        <p14:creationId xmlns:p14="http://schemas.microsoft.com/office/powerpoint/2010/main" val="2548231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6552062" cy="1899912"/>
          </a:xfrm>
        </p:spPr>
        <p:txBody>
          <a:bodyPr>
            <a:normAutofit/>
          </a:bodyPr>
          <a:lstStyle/>
          <a:p>
            <a:r>
              <a:rPr lang="it-IT" sz="4000" b="1" dirty="0"/>
              <a:t>Evaluation on LRW</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2265037"/>
            <a:ext cx="6286500" cy="2980715"/>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We trained the 2 models on the LRW dataset, using the hyperparameters identified previously.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000" dirty="0">
              <a:solidFill>
                <a:prstClr val="black"/>
              </a:solidFill>
              <a:latin typeface="Lato" panose="020F0502020204030203" pitchFamily="34" charset="0"/>
              <a:ea typeface="Lato" panose="020F0502020204030203" pitchFamily="34" charset="0"/>
              <a:cs typeface="Lato" panose="020F0502020204030203" pitchFamily="34" charset="0"/>
            </a:endParaRPr>
          </a:p>
          <a:p>
            <a:pPr marL="0" indent="0">
              <a:buNone/>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The metrics evaluated were:</a:t>
            </a:r>
          </a:p>
          <a:p>
            <a:pPr>
              <a:defRPr/>
            </a:pP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Accuracy</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Confusion Matrix</a:t>
            </a:r>
          </a:p>
          <a:p>
            <a:pPr>
              <a:defRPr/>
            </a:pP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ROC Curves</a:t>
            </a:r>
            <a:endPar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0869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a:t>VGG16 vs </a:t>
            </a:r>
            <a:r>
              <a:rPr lang="it-IT" sz="4000" b="1" dirty="0" err="1"/>
              <a:t>MobileNet</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Adam</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633400" y="1845698"/>
            <a:ext cx="5349193" cy="4600622"/>
            <a:chOff x="1957205" y="2661766"/>
            <a:chExt cx="4065248" cy="3496353"/>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VGG16</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7205" y="2661766"/>
              <a:ext cx="4065248" cy="3089831"/>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6145542" y="1859041"/>
            <a:ext cx="5324519" cy="4587279"/>
            <a:chOff x="1966580" y="2671907"/>
            <a:chExt cx="4046497" cy="3486212"/>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66580" y="2671907"/>
              <a:ext cx="4046497" cy="3069547"/>
            </a:xfrm>
            <a:prstGeom prst="rect">
              <a:avLst/>
            </a:prstGeom>
          </p:spPr>
        </p:pic>
      </p:grpSp>
    </p:spTree>
    <p:extLst>
      <p:ext uri="{BB962C8B-B14F-4D97-AF65-F5344CB8AC3E}">
        <p14:creationId xmlns:p14="http://schemas.microsoft.com/office/powerpoint/2010/main" val="2380973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a:t>VGG16 vs </a:t>
            </a:r>
            <a:r>
              <a:rPr lang="it-IT" sz="4000" b="1" dirty="0" err="1"/>
              <a:t>MobileNet</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Adam</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633400" y="1875549"/>
            <a:ext cx="5349193" cy="4570771"/>
            <a:chOff x="1957205" y="2684452"/>
            <a:chExt cx="4065248" cy="3473667"/>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VGG16</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7205" y="2684452"/>
              <a:ext cx="4065248" cy="3044458"/>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6145542" y="1883807"/>
            <a:ext cx="5324519" cy="4562512"/>
            <a:chOff x="1966580" y="2690729"/>
            <a:chExt cx="4046497" cy="3467390"/>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66580" y="2690729"/>
              <a:ext cx="4046497" cy="3031904"/>
            </a:xfrm>
            <a:prstGeom prst="rect">
              <a:avLst/>
            </a:prstGeom>
          </p:spPr>
        </p:pic>
      </p:grpSp>
    </p:spTree>
    <p:extLst>
      <p:ext uri="{BB962C8B-B14F-4D97-AF65-F5344CB8AC3E}">
        <p14:creationId xmlns:p14="http://schemas.microsoft.com/office/powerpoint/2010/main" val="109977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a:t>VGG16 vs </a:t>
            </a:r>
            <a:r>
              <a:rPr lang="it-IT" sz="4000" b="1" dirty="0" err="1"/>
              <a:t>MobileNet</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Adam</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741554" y="1875549"/>
            <a:ext cx="5132884" cy="4570771"/>
            <a:chOff x="2039399" y="2684452"/>
            <a:chExt cx="3900859" cy="3473667"/>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VGG16</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39399" y="2684452"/>
              <a:ext cx="3900859" cy="3044458"/>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6238721" y="1883807"/>
            <a:ext cx="5138157" cy="4562512"/>
            <a:chOff x="2037394" y="2690729"/>
            <a:chExt cx="3904867" cy="3467390"/>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37394" y="2690729"/>
              <a:ext cx="3904867" cy="3031904"/>
            </a:xfrm>
            <a:prstGeom prst="rect">
              <a:avLst/>
            </a:prstGeom>
          </p:spPr>
        </p:pic>
      </p:grpSp>
    </p:spTree>
    <p:extLst>
      <p:ext uri="{BB962C8B-B14F-4D97-AF65-F5344CB8AC3E}">
        <p14:creationId xmlns:p14="http://schemas.microsoft.com/office/powerpoint/2010/main" val="29223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a:t>VGG16 vs </a:t>
            </a:r>
            <a:r>
              <a:rPr lang="it-IT" sz="4000" b="1" dirty="0" err="1"/>
              <a:t>MobileNet</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Adam</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1081370" y="1875549"/>
            <a:ext cx="4453252" cy="4570771"/>
            <a:chOff x="2297650" y="2684452"/>
            <a:chExt cx="3384356" cy="3473667"/>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VGG16</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97650" y="2684452"/>
              <a:ext cx="3384356" cy="3044458"/>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6587147" y="1883807"/>
            <a:ext cx="4441304" cy="4562512"/>
            <a:chOff x="2302189" y="2690729"/>
            <a:chExt cx="3375277" cy="3467390"/>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2189" y="2690729"/>
              <a:ext cx="3375277" cy="3031904"/>
            </a:xfrm>
            <a:prstGeom prst="rect">
              <a:avLst/>
            </a:prstGeom>
          </p:spPr>
        </p:pic>
      </p:grpSp>
    </p:spTree>
    <p:extLst>
      <p:ext uri="{BB962C8B-B14F-4D97-AF65-F5344CB8AC3E}">
        <p14:creationId xmlns:p14="http://schemas.microsoft.com/office/powerpoint/2010/main" val="74318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a:t>VGG16 vs </a:t>
            </a:r>
            <a:r>
              <a:rPr lang="it-IT" sz="4000" b="1" dirty="0" err="1"/>
              <a:t>MobileNet</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216217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Adam</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4976530" y="1875549"/>
            <a:ext cx="4453252" cy="4570771"/>
            <a:chOff x="2297650" y="2684452"/>
            <a:chExt cx="3384356" cy="3473667"/>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VGG16</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97650" y="2684452"/>
              <a:ext cx="3384356" cy="3044458"/>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12464072" y="1883807"/>
            <a:ext cx="4441304" cy="4562512"/>
            <a:chOff x="2302189" y="2690729"/>
            <a:chExt cx="3375277" cy="3467390"/>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2189" y="2690729"/>
              <a:ext cx="3375277" cy="3031904"/>
            </a:xfrm>
            <a:prstGeom prst="rect">
              <a:avLst/>
            </a:prstGeom>
          </p:spPr>
        </p:pic>
      </p:grpSp>
      <p:sp>
        <p:nvSpPr>
          <p:cNvPr id="5" name="Segnaposto contenuto 2">
            <a:extLst>
              <a:ext uri="{FF2B5EF4-FFF2-40B4-BE49-F238E27FC236}">
                <a16:creationId xmlns:a16="http://schemas.microsoft.com/office/drawing/2014/main" id="{904F6764-5C9C-FAFD-66AF-7DB557697933}"/>
              </a:ext>
            </a:extLst>
          </p:cNvPr>
          <p:cNvSpPr>
            <a:spLocks noGrp="1"/>
          </p:cNvSpPr>
          <p:nvPr/>
        </p:nvSpPr>
        <p:spPr>
          <a:xfrm>
            <a:off x="3286278" y="2495550"/>
            <a:ext cx="5619443" cy="2009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err="1">
                <a:latin typeface="Lato" panose="020F0502020204030203" pitchFamily="34" charset="0"/>
                <a:ea typeface="Lato" panose="020F0502020204030203" pitchFamily="34" charset="0"/>
                <a:cs typeface="Lato" panose="020F0502020204030203" pitchFamily="34" charset="0"/>
              </a:rPr>
              <a:t>MobileNet</a:t>
            </a:r>
            <a:r>
              <a:rPr lang="en-US" sz="2000" dirty="0">
                <a:latin typeface="Lato" panose="020F0502020204030203" pitchFamily="34" charset="0"/>
                <a:ea typeface="Lato" panose="020F0502020204030203" pitchFamily="34" charset="0"/>
                <a:cs typeface="Lato" panose="020F0502020204030203" pitchFamily="34" charset="0"/>
              </a:rPr>
              <a:t> and VGG16 have similar results so there is no one best.</a:t>
            </a:r>
          </a:p>
          <a:p>
            <a:pPr marL="0" indent="0" algn="ctr">
              <a:buNone/>
            </a:pPr>
            <a:r>
              <a:rPr lang="en-US" sz="2000" dirty="0" err="1">
                <a:latin typeface="Lato" panose="020F0502020204030203" pitchFamily="34" charset="0"/>
                <a:ea typeface="Lato" panose="020F0502020204030203" pitchFamily="34" charset="0"/>
                <a:cs typeface="Lato" panose="020F0502020204030203" pitchFamily="34" charset="0"/>
              </a:rPr>
              <a:t>MobileNet</a:t>
            </a:r>
            <a:r>
              <a:rPr lang="en-US" sz="2000" dirty="0">
                <a:latin typeface="Lato" panose="020F0502020204030203" pitchFamily="34" charset="0"/>
                <a:ea typeface="Lato" panose="020F0502020204030203" pitchFamily="34" charset="0"/>
                <a:cs typeface="Lato" panose="020F0502020204030203" pitchFamily="34" charset="0"/>
              </a:rPr>
              <a:t> is faster at training, with VGG also taking four times as long for a single training.</a:t>
            </a:r>
          </a:p>
          <a:p>
            <a:pPr marL="0" indent="0" algn="ctr">
              <a:buNone/>
            </a:pPr>
            <a:r>
              <a:rPr lang="en-US" sz="2000" dirty="0">
                <a:latin typeface="Lato" panose="020F0502020204030203" pitchFamily="34" charset="0"/>
                <a:ea typeface="Lato" panose="020F0502020204030203" pitchFamily="34" charset="0"/>
                <a:cs typeface="Lato" panose="020F0502020204030203" pitchFamily="34" charset="0"/>
              </a:rPr>
              <a:t>On the LRW dataset, both models achieve an overall accuracy of 75%~80%</a:t>
            </a:r>
            <a:endParaRPr lang="it-IT"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18687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F1A4059F-2008-1094-06E9-B9E2BA87857C}"/>
              </a:ext>
            </a:extLst>
          </p:cNvPr>
          <p:cNvSpPr>
            <a:spLocks noGrp="1"/>
          </p:cNvSpPr>
          <p:nvPr>
            <p:ph type="title"/>
          </p:nvPr>
        </p:nvSpPr>
        <p:spPr>
          <a:xfrm>
            <a:off x="838200" y="365125"/>
            <a:ext cx="3822189" cy="1899912"/>
          </a:xfrm>
        </p:spPr>
        <p:txBody>
          <a:bodyPr>
            <a:normAutofit/>
          </a:bodyPr>
          <a:lstStyle/>
          <a:p>
            <a:r>
              <a:rPr lang="it-IT" sz="4000" b="1" dirty="0"/>
              <a:t>Workflow</a:t>
            </a:r>
          </a:p>
        </p:txBody>
      </p:sp>
      <p:cxnSp>
        <p:nvCxnSpPr>
          <p:cNvPr id="15" name="Straight Arrow Connector 34">
            <a:extLst>
              <a:ext uri="{FF2B5EF4-FFF2-40B4-BE49-F238E27FC236}">
                <a16:creationId xmlns:a16="http://schemas.microsoft.com/office/drawing/2014/main" id="{A505FA55-97DB-5604-C4EE-AEBE0AB2DEBA}"/>
              </a:ext>
            </a:extLst>
          </p:cNvPr>
          <p:cNvCxnSpPr>
            <a:cxnSpLocks/>
            <a:stCxn id="21" idx="3"/>
            <a:endCxn id="20" idx="1"/>
          </p:cNvCxnSpPr>
          <p:nvPr/>
        </p:nvCxnSpPr>
        <p:spPr>
          <a:xfrm>
            <a:off x="1979130" y="3671654"/>
            <a:ext cx="536688" cy="0"/>
          </a:xfrm>
          <a:prstGeom prst="straightConnector1">
            <a:avLst/>
          </a:prstGeom>
          <a:ln w="50800">
            <a:solidFill>
              <a:schemeClr val="tx1">
                <a:lumMod val="75000"/>
                <a:lumOff val="2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 name="Rectangle 36">
            <a:extLst>
              <a:ext uri="{FF2B5EF4-FFF2-40B4-BE49-F238E27FC236}">
                <a16:creationId xmlns:a16="http://schemas.microsoft.com/office/drawing/2014/main" id="{5FBB040B-0EEF-8725-457C-462C95547622}"/>
              </a:ext>
            </a:extLst>
          </p:cNvPr>
          <p:cNvSpPr/>
          <p:nvPr/>
        </p:nvSpPr>
        <p:spPr>
          <a:xfrm>
            <a:off x="8520393" y="2403924"/>
            <a:ext cx="1331890" cy="2530229"/>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13716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spcBef>
                <a:spcPts val="0"/>
              </a:spcBef>
              <a:spcAft>
                <a:spcPts val="0"/>
              </a:spcAft>
            </a:pPr>
            <a:br>
              <a:rPr lang="en-US" sz="1400" dirty="0">
                <a:solidFill>
                  <a:srgbClr val="FFFFFF"/>
                </a:solidFill>
                <a:effectLst/>
                <a:latin typeface="Lato" panose="020F0502020204030203" pitchFamily="34" charset="0"/>
                <a:ea typeface="Lato" panose="020F0502020204030203" pitchFamily="34" charset="0"/>
                <a:cs typeface="Lato" panose="020F0502020204030203" pitchFamily="34" charset="0"/>
              </a:rPr>
            </a:br>
            <a:r>
              <a:rPr lang="en-US" sz="1400" dirty="0">
                <a:solidFill>
                  <a:srgbClr val="FFFFFF"/>
                </a:solidFill>
                <a:effectLst/>
                <a:latin typeface="Lato" panose="020F0502020204030203" pitchFamily="34" charset="0"/>
                <a:ea typeface="Lato" panose="020F0502020204030203" pitchFamily="34" charset="0"/>
                <a:cs typeface="Lato" panose="020F0502020204030203" pitchFamily="34" charset="0"/>
              </a:rPr>
              <a:t>Classification</a:t>
            </a:r>
            <a:endParaRPr lang="en-US" sz="1400" dirty="0">
              <a:effectLst/>
              <a:latin typeface="Lato" panose="020F0502020204030203" pitchFamily="34" charset="0"/>
              <a:ea typeface="Lato" panose="020F0502020204030203" pitchFamily="34" charset="0"/>
              <a:cs typeface="Lato" panose="020F0502020204030203" pitchFamily="34" charset="0"/>
            </a:endParaRPr>
          </a:p>
        </p:txBody>
      </p:sp>
      <p:sp>
        <p:nvSpPr>
          <p:cNvPr id="18" name="Rectangle 38">
            <a:extLst>
              <a:ext uri="{FF2B5EF4-FFF2-40B4-BE49-F238E27FC236}">
                <a16:creationId xmlns:a16="http://schemas.microsoft.com/office/drawing/2014/main" id="{57EA4D82-6A9C-4512-2DE7-E2094EE9C225}"/>
              </a:ext>
            </a:extLst>
          </p:cNvPr>
          <p:cNvSpPr/>
          <p:nvPr/>
        </p:nvSpPr>
        <p:spPr>
          <a:xfrm>
            <a:off x="6654516" y="2403925"/>
            <a:ext cx="1331890" cy="2530229"/>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lIns="13716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spcBef>
                <a:spcPts val="0"/>
              </a:spcBef>
              <a:spcAft>
                <a:spcPts val="0"/>
              </a:spcAft>
            </a:pPr>
            <a:b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br>
            <a: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t>Model Training</a:t>
            </a:r>
            <a:endParaRPr lang="en-US" sz="1400" dirty="0">
              <a:effectLst/>
              <a:latin typeface="Lato" panose="020F0502020204030203" pitchFamily="34" charset="0"/>
              <a:ea typeface="Lato" panose="020F0502020204030203" pitchFamily="34" charset="0"/>
              <a:cs typeface="Lato" panose="020F0502020204030203" pitchFamily="34" charset="0"/>
            </a:endParaRPr>
          </a:p>
        </p:txBody>
      </p:sp>
      <p:sp>
        <p:nvSpPr>
          <p:cNvPr id="19" name="Rectangle 39">
            <a:extLst>
              <a:ext uri="{FF2B5EF4-FFF2-40B4-BE49-F238E27FC236}">
                <a16:creationId xmlns:a16="http://schemas.microsoft.com/office/drawing/2014/main" id="{73FCD20B-A9AD-9682-9ABC-C01790EFA20B}"/>
              </a:ext>
            </a:extLst>
          </p:cNvPr>
          <p:cNvSpPr/>
          <p:nvPr/>
        </p:nvSpPr>
        <p:spPr>
          <a:xfrm>
            <a:off x="4384396" y="2403925"/>
            <a:ext cx="1733432" cy="253022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13716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spcBef>
                <a:spcPts val="0"/>
              </a:spcBef>
              <a:spcAft>
                <a:spcPts val="0"/>
              </a:spcAft>
            </a:pPr>
            <a:br>
              <a:rPr lang="en-US" sz="1400" dirty="0">
                <a:solidFill>
                  <a:srgbClr val="FFFFFF"/>
                </a:solidFill>
                <a:effectLst/>
                <a:latin typeface="Lato" panose="020F0502020204030203" pitchFamily="34" charset="0"/>
                <a:ea typeface="Lato" panose="020F0502020204030203" pitchFamily="34" charset="0"/>
                <a:cs typeface="Lato" panose="020F0502020204030203" pitchFamily="34" charset="0"/>
              </a:rPr>
            </a:br>
            <a:r>
              <a:rPr lang="en-US" sz="1400" dirty="0">
                <a:solidFill>
                  <a:srgbClr val="FFFFFF"/>
                </a:solidFill>
                <a:effectLst/>
                <a:latin typeface="Lato" panose="020F0502020204030203" pitchFamily="34" charset="0"/>
                <a:ea typeface="Lato" panose="020F0502020204030203" pitchFamily="34" charset="0"/>
                <a:cs typeface="Lato" panose="020F0502020204030203" pitchFamily="34" charset="0"/>
              </a:rPr>
              <a:t>Preprocessing, Feature Extraction and Feature Selection</a:t>
            </a:r>
            <a:endParaRPr lang="en-US" sz="1400" dirty="0">
              <a:effectLst/>
              <a:latin typeface="Lato" panose="020F0502020204030203" pitchFamily="34" charset="0"/>
              <a:ea typeface="Lato" panose="020F0502020204030203" pitchFamily="34" charset="0"/>
              <a:cs typeface="Lato" panose="020F0502020204030203" pitchFamily="34" charset="0"/>
            </a:endParaRPr>
          </a:p>
        </p:txBody>
      </p:sp>
      <p:sp>
        <p:nvSpPr>
          <p:cNvPr id="20" name="Rectangle 40">
            <a:extLst>
              <a:ext uri="{FF2B5EF4-FFF2-40B4-BE49-F238E27FC236}">
                <a16:creationId xmlns:a16="http://schemas.microsoft.com/office/drawing/2014/main" id="{3452F27F-EA8E-2DBB-DDEF-27489394F6B5}"/>
              </a:ext>
            </a:extLst>
          </p:cNvPr>
          <p:cNvSpPr/>
          <p:nvPr/>
        </p:nvSpPr>
        <p:spPr>
          <a:xfrm>
            <a:off x="2515818" y="2406539"/>
            <a:ext cx="1331890" cy="253022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3716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spcBef>
                <a:spcPts val="0"/>
              </a:spcBef>
              <a:spcAft>
                <a:spcPts val="0"/>
              </a:spcAft>
            </a:pPr>
            <a:br>
              <a:rPr lang="en-US" sz="1400" dirty="0">
                <a:solidFill>
                  <a:srgbClr val="FFFFFF"/>
                </a:solidFill>
                <a:effectLst/>
                <a:latin typeface="Lato" panose="020F0502020204030203" pitchFamily="34" charset="0"/>
                <a:ea typeface="Lato" panose="020F0502020204030203" pitchFamily="34" charset="0"/>
                <a:cs typeface="Lato" panose="020F0502020204030203" pitchFamily="34" charset="0"/>
              </a:rPr>
            </a:br>
            <a:r>
              <a:rPr lang="en-US" sz="1400" dirty="0">
                <a:solidFill>
                  <a:srgbClr val="FFFFFF"/>
                </a:solidFill>
                <a:effectLst/>
                <a:latin typeface="Lato" panose="020F0502020204030203" pitchFamily="34" charset="0"/>
                <a:ea typeface="Lato" panose="020F0502020204030203" pitchFamily="34" charset="0"/>
                <a:cs typeface="Lato" panose="020F0502020204030203" pitchFamily="34" charset="0"/>
              </a:rPr>
              <a:t>Speech Detection and Segmentation</a:t>
            </a:r>
            <a:endParaRPr lang="en-US" sz="1400" dirty="0">
              <a:effectLst/>
              <a:latin typeface="Lato" panose="020F0502020204030203" pitchFamily="34" charset="0"/>
              <a:ea typeface="Lato" panose="020F0502020204030203" pitchFamily="34" charset="0"/>
              <a:cs typeface="Lato" panose="020F0502020204030203" pitchFamily="34" charset="0"/>
            </a:endParaRPr>
          </a:p>
        </p:txBody>
      </p:sp>
      <p:sp>
        <p:nvSpPr>
          <p:cNvPr id="21" name="Rectangle 41">
            <a:extLst>
              <a:ext uri="{FF2B5EF4-FFF2-40B4-BE49-F238E27FC236}">
                <a16:creationId xmlns:a16="http://schemas.microsoft.com/office/drawing/2014/main" id="{B8D98669-9ACC-16C9-733E-3140351CBC6E}"/>
              </a:ext>
            </a:extLst>
          </p:cNvPr>
          <p:cNvSpPr/>
          <p:nvPr/>
        </p:nvSpPr>
        <p:spPr>
          <a:xfrm>
            <a:off x="647240" y="2406539"/>
            <a:ext cx="1331890" cy="2530229"/>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lIns="13716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spcBef>
                <a:spcPts val="0"/>
              </a:spcBef>
              <a:spcAft>
                <a:spcPts val="0"/>
              </a:spcAft>
            </a:pPr>
            <a:br>
              <a:rPr lang="en-US" sz="1400" dirty="0">
                <a:solidFill>
                  <a:srgbClr val="FFFFFF"/>
                </a:solidFill>
                <a:latin typeface="Lato" panose="020F0502020204030203" pitchFamily="34" charset="0"/>
                <a:ea typeface="Lato" panose="020F0502020204030203" pitchFamily="34" charset="0"/>
                <a:cs typeface="Lato" panose="020F0502020204030203" pitchFamily="34" charset="0"/>
              </a:rPr>
            </a:br>
            <a:r>
              <a:rPr lang="en-US" sz="1400" dirty="0">
                <a:solidFill>
                  <a:srgbClr val="FFFFFF"/>
                </a:solidFill>
                <a:effectLst/>
                <a:latin typeface="Lato" panose="020F0502020204030203" pitchFamily="34" charset="0"/>
                <a:ea typeface="Lato" panose="020F0502020204030203" pitchFamily="34" charset="0"/>
                <a:cs typeface="Lato" panose="020F0502020204030203" pitchFamily="34" charset="0"/>
              </a:rPr>
              <a:t>Data Collection</a:t>
            </a:r>
            <a:endParaRPr lang="en-US" sz="1400" dirty="0">
              <a:effectLst/>
              <a:latin typeface="Lato" panose="020F0502020204030203" pitchFamily="34" charset="0"/>
              <a:ea typeface="Lato" panose="020F0502020204030203" pitchFamily="34" charset="0"/>
              <a:cs typeface="Lato" panose="020F0502020204030203" pitchFamily="34" charset="0"/>
            </a:endParaRPr>
          </a:p>
        </p:txBody>
      </p:sp>
      <p:sp>
        <p:nvSpPr>
          <p:cNvPr id="22" name="Rectangle 42">
            <a:extLst>
              <a:ext uri="{FF2B5EF4-FFF2-40B4-BE49-F238E27FC236}">
                <a16:creationId xmlns:a16="http://schemas.microsoft.com/office/drawing/2014/main" id="{60DEF681-0CD4-324C-7BDD-BB5819AE3B75}"/>
              </a:ext>
            </a:extLst>
          </p:cNvPr>
          <p:cNvSpPr/>
          <p:nvPr/>
        </p:nvSpPr>
        <p:spPr>
          <a:xfrm>
            <a:off x="10388971" y="2403923"/>
            <a:ext cx="1331890" cy="2530229"/>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lIns="13716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spcBef>
                <a:spcPts val="0"/>
              </a:spcBef>
              <a:spcAft>
                <a:spcPts val="0"/>
              </a:spcAft>
            </a:pPr>
            <a:br>
              <a:rPr lang="en-US" sz="1400" dirty="0">
                <a:solidFill>
                  <a:srgbClr val="FFFFFF"/>
                </a:solidFill>
                <a:effectLst/>
                <a:latin typeface="Lato" panose="020F0502020204030203" pitchFamily="34" charset="0"/>
                <a:ea typeface="Lato" panose="020F0502020204030203" pitchFamily="34" charset="0"/>
                <a:cs typeface="Lato" panose="020F0502020204030203" pitchFamily="34" charset="0"/>
              </a:rPr>
            </a:br>
            <a:r>
              <a:rPr lang="en-US" sz="1400" dirty="0">
                <a:solidFill>
                  <a:srgbClr val="FFFFFF"/>
                </a:solidFill>
                <a:effectLst/>
                <a:latin typeface="Lato" panose="020F0502020204030203" pitchFamily="34" charset="0"/>
                <a:ea typeface="Lato" panose="020F0502020204030203" pitchFamily="34" charset="0"/>
                <a:cs typeface="Lato" panose="020F0502020204030203" pitchFamily="34" charset="0"/>
              </a:rPr>
              <a:t>Result</a:t>
            </a:r>
            <a:endParaRPr lang="en-US" sz="1400" dirty="0">
              <a:effectLst/>
              <a:latin typeface="Lato" panose="020F0502020204030203" pitchFamily="34" charset="0"/>
              <a:ea typeface="Lato" panose="020F0502020204030203" pitchFamily="34" charset="0"/>
              <a:cs typeface="Lato" panose="020F0502020204030203" pitchFamily="34" charset="0"/>
            </a:endParaRPr>
          </a:p>
        </p:txBody>
      </p:sp>
      <p:cxnSp>
        <p:nvCxnSpPr>
          <p:cNvPr id="80" name="Straight Arrow Connector 34">
            <a:extLst>
              <a:ext uri="{FF2B5EF4-FFF2-40B4-BE49-F238E27FC236}">
                <a16:creationId xmlns:a16="http://schemas.microsoft.com/office/drawing/2014/main" id="{1BD4D004-2B01-F900-7539-6FDBD2BA0C8D}"/>
              </a:ext>
            </a:extLst>
          </p:cNvPr>
          <p:cNvCxnSpPr>
            <a:cxnSpLocks/>
            <a:stCxn id="20" idx="3"/>
            <a:endCxn id="19" idx="1"/>
          </p:cNvCxnSpPr>
          <p:nvPr/>
        </p:nvCxnSpPr>
        <p:spPr>
          <a:xfrm flipV="1">
            <a:off x="3847708" y="3669040"/>
            <a:ext cx="536688" cy="2614"/>
          </a:xfrm>
          <a:prstGeom prst="straightConnector1">
            <a:avLst/>
          </a:prstGeom>
          <a:ln w="50800">
            <a:solidFill>
              <a:schemeClr val="tx1">
                <a:lumMod val="75000"/>
                <a:lumOff val="2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34">
            <a:extLst>
              <a:ext uri="{FF2B5EF4-FFF2-40B4-BE49-F238E27FC236}">
                <a16:creationId xmlns:a16="http://schemas.microsoft.com/office/drawing/2014/main" id="{32FBC598-3451-AAD6-5897-199AA453FA45}"/>
              </a:ext>
            </a:extLst>
          </p:cNvPr>
          <p:cNvCxnSpPr>
            <a:cxnSpLocks/>
            <a:stCxn id="19" idx="3"/>
            <a:endCxn id="18" idx="1"/>
          </p:cNvCxnSpPr>
          <p:nvPr/>
        </p:nvCxnSpPr>
        <p:spPr>
          <a:xfrm>
            <a:off x="6117828" y="3669040"/>
            <a:ext cx="536688" cy="0"/>
          </a:xfrm>
          <a:prstGeom prst="straightConnector1">
            <a:avLst/>
          </a:prstGeom>
          <a:ln w="50800">
            <a:solidFill>
              <a:schemeClr val="tx1">
                <a:lumMod val="75000"/>
                <a:lumOff val="2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34">
            <a:extLst>
              <a:ext uri="{FF2B5EF4-FFF2-40B4-BE49-F238E27FC236}">
                <a16:creationId xmlns:a16="http://schemas.microsoft.com/office/drawing/2014/main" id="{1D772F53-87BC-1ACC-ED14-6C878D80C087}"/>
              </a:ext>
            </a:extLst>
          </p:cNvPr>
          <p:cNvCxnSpPr>
            <a:cxnSpLocks/>
            <a:stCxn id="18" idx="3"/>
            <a:endCxn id="17" idx="1"/>
          </p:cNvCxnSpPr>
          <p:nvPr/>
        </p:nvCxnSpPr>
        <p:spPr>
          <a:xfrm flipV="1">
            <a:off x="7986406" y="3669039"/>
            <a:ext cx="533987" cy="1"/>
          </a:xfrm>
          <a:prstGeom prst="straightConnector1">
            <a:avLst/>
          </a:prstGeom>
          <a:ln w="50800">
            <a:solidFill>
              <a:schemeClr val="tx1">
                <a:lumMod val="75000"/>
                <a:lumOff val="2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34">
            <a:extLst>
              <a:ext uri="{FF2B5EF4-FFF2-40B4-BE49-F238E27FC236}">
                <a16:creationId xmlns:a16="http://schemas.microsoft.com/office/drawing/2014/main" id="{D6C4C570-B3AD-9B52-1123-2B8891BC9861}"/>
              </a:ext>
            </a:extLst>
          </p:cNvPr>
          <p:cNvCxnSpPr>
            <a:cxnSpLocks/>
            <a:stCxn id="17" idx="3"/>
            <a:endCxn id="22" idx="1"/>
          </p:cNvCxnSpPr>
          <p:nvPr/>
        </p:nvCxnSpPr>
        <p:spPr>
          <a:xfrm flipV="1">
            <a:off x="9852283" y="3669038"/>
            <a:ext cx="536688" cy="1"/>
          </a:xfrm>
          <a:prstGeom prst="straightConnector1">
            <a:avLst/>
          </a:prstGeom>
          <a:ln w="50800">
            <a:solidFill>
              <a:schemeClr val="tx1">
                <a:lumMod val="75000"/>
                <a:lumOff val="2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98" name="Immagine 97">
            <a:extLst>
              <a:ext uri="{FF2B5EF4-FFF2-40B4-BE49-F238E27FC236}">
                <a16:creationId xmlns:a16="http://schemas.microsoft.com/office/drawing/2014/main" id="{67285839-880B-07E0-EB95-02B6018A7082}"/>
              </a:ext>
            </a:extLst>
          </p:cNvPr>
          <p:cNvPicPr>
            <a:picLocks noChangeAspect="1"/>
          </p:cNvPicPr>
          <p:nvPr/>
        </p:nvPicPr>
        <p:blipFill>
          <a:blip r:embed="rId2"/>
          <a:stretch>
            <a:fillRect/>
          </a:stretch>
        </p:blipFill>
        <p:spPr>
          <a:xfrm>
            <a:off x="752480" y="3984024"/>
            <a:ext cx="1121409" cy="859018"/>
          </a:xfrm>
          <a:prstGeom prst="rect">
            <a:avLst/>
          </a:prstGeom>
        </p:spPr>
      </p:pic>
      <p:pic>
        <p:nvPicPr>
          <p:cNvPr id="99" name="Immagine 98" descr="Immagine che contiene persona, vestiti, interno, muro&#10;&#10;Descrizione generata automaticamente">
            <a:extLst>
              <a:ext uri="{FF2B5EF4-FFF2-40B4-BE49-F238E27FC236}">
                <a16:creationId xmlns:a16="http://schemas.microsoft.com/office/drawing/2014/main" id="{3104BE76-A1A9-DB7C-5513-4C06E6A63B9F}"/>
              </a:ext>
            </a:extLst>
          </p:cNvPr>
          <p:cNvPicPr>
            <a:picLocks noChangeAspect="1"/>
          </p:cNvPicPr>
          <p:nvPr/>
        </p:nvPicPr>
        <p:blipFill rotWithShape="1">
          <a:blip r:embed="rId3">
            <a:extLst>
              <a:ext uri="{28A0092B-C50C-407E-A947-70E740481C1C}">
                <a14:useLocalDpi xmlns:a14="http://schemas.microsoft.com/office/drawing/2010/main" val="0"/>
              </a:ext>
            </a:extLst>
          </a:blip>
          <a:srcRect l="1" r="6607" b="8671"/>
          <a:stretch/>
        </p:blipFill>
        <p:spPr>
          <a:xfrm>
            <a:off x="2587075" y="4122559"/>
            <a:ext cx="1201177" cy="720483"/>
          </a:xfrm>
          <a:prstGeom prst="rect">
            <a:avLst/>
          </a:prstGeom>
        </p:spPr>
      </p:pic>
      <p:pic>
        <p:nvPicPr>
          <p:cNvPr id="101" name="Immagine 100">
            <a:extLst>
              <a:ext uri="{FF2B5EF4-FFF2-40B4-BE49-F238E27FC236}">
                <a16:creationId xmlns:a16="http://schemas.microsoft.com/office/drawing/2014/main" id="{72D0AAFB-709E-EF9D-8DF5-5510D7748F51}"/>
              </a:ext>
            </a:extLst>
          </p:cNvPr>
          <p:cNvPicPr>
            <a:picLocks noChangeAspect="1"/>
          </p:cNvPicPr>
          <p:nvPr/>
        </p:nvPicPr>
        <p:blipFill>
          <a:blip r:embed="rId4"/>
          <a:stretch>
            <a:fillRect/>
          </a:stretch>
        </p:blipFill>
        <p:spPr>
          <a:xfrm>
            <a:off x="4453822" y="4040887"/>
            <a:ext cx="1604550" cy="805373"/>
          </a:xfrm>
          <a:prstGeom prst="rect">
            <a:avLst/>
          </a:prstGeom>
        </p:spPr>
      </p:pic>
      <p:pic>
        <p:nvPicPr>
          <p:cNvPr id="103" name="Immagine 102">
            <a:extLst>
              <a:ext uri="{FF2B5EF4-FFF2-40B4-BE49-F238E27FC236}">
                <a16:creationId xmlns:a16="http://schemas.microsoft.com/office/drawing/2014/main" id="{23CC3261-51F0-3890-C719-E5AA4B9895D7}"/>
              </a:ext>
            </a:extLst>
          </p:cNvPr>
          <p:cNvPicPr>
            <a:picLocks noChangeAspect="1"/>
          </p:cNvPicPr>
          <p:nvPr/>
        </p:nvPicPr>
        <p:blipFill>
          <a:blip r:embed="rId5"/>
          <a:stretch>
            <a:fillRect/>
          </a:stretch>
        </p:blipFill>
        <p:spPr>
          <a:xfrm>
            <a:off x="6739357" y="4122559"/>
            <a:ext cx="1162208" cy="720483"/>
          </a:xfrm>
          <a:prstGeom prst="rect">
            <a:avLst/>
          </a:prstGeom>
        </p:spPr>
      </p:pic>
      <p:pic>
        <p:nvPicPr>
          <p:cNvPr id="105" name="Immagine 104">
            <a:extLst>
              <a:ext uri="{FF2B5EF4-FFF2-40B4-BE49-F238E27FC236}">
                <a16:creationId xmlns:a16="http://schemas.microsoft.com/office/drawing/2014/main" id="{762CB564-6C73-4C81-C169-7E5FE6C84E15}"/>
              </a:ext>
            </a:extLst>
          </p:cNvPr>
          <p:cNvPicPr>
            <a:picLocks noChangeAspect="1"/>
          </p:cNvPicPr>
          <p:nvPr/>
        </p:nvPicPr>
        <p:blipFill>
          <a:blip r:embed="rId6"/>
          <a:stretch>
            <a:fillRect/>
          </a:stretch>
        </p:blipFill>
        <p:spPr>
          <a:xfrm>
            <a:off x="10499175" y="3844344"/>
            <a:ext cx="1145150" cy="998698"/>
          </a:xfrm>
          <a:prstGeom prst="rect">
            <a:avLst/>
          </a:prstGeom>
        </p:spPr>
      </p:pic>
      <p:pic>
        <p:nvPicPr>
          <p:cNvPr id="107" name="Immagine 106" descr="Immagine che contiene Viso umano, persona, labbro, pelle&#10;&#10;Descrizione generata automaticamente">
            <a:extLst>
              <a:ext uri="{FF2B5EF4-FFF2-40B4-BE49-F238E27FC236}">
                <a16:creationId xmlns:a16="http://schemas.microsoft.com/office/drawing/2014/main" id="{3AD3C3D3-FC97-A43D-EE24-F38EA476CA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8778" y="4152984"/>
            <a:ext cx="1224049" cy="690058"/>
          </a:xfrm>
          <a:prstGeom prst="rect">
            <a:avLst/>
          </a:prstGeom>
        </p:spPr>
      </p:pic>
    </p:spTree>
    <p:extLst>
      <p:ext uri="{BB962C8B-B14F-4D97-AF65-F5344CB8AC3E}">
        <p14:creationId xmlns:p14="http://schemas.microsoft.com/office/powerpoint/2010/main" val="3424925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6552062" cy="1899912"/>
          </a:xfrm>
        </p:spPr>
        <p:txBody>
          <a:bodyPr>
            <a:normAutofit/>
          </a:bodyPr>
          <a:lstStyle/>
          <a:p>
            <a:r>
              <a:rPr lang="it-IT" sz="4000" b="1" dirty="0"/>
              <a:t>Custom Dataset Training</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2415132"/>
            <a:ext cx="6286500" cy="2787627"/>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We trained the 3 models on the custom dataset, using the hyperparameters identified previously.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000" dirty="0">
              <a:solidFill>
                <a:prstClr val="black"/>
              </a:solidFill>
              <a:latin typeface="Lato" panose="020F0502020204030203" pitchFamily="34" charset="0"/>
              <a:ea typeface="Lato" panose="020F0502020204030203" pitchFamily="34" charset="0"/>
              <a:cs typeface="Lato" panose="020F0502020204030203" pitchFamily="34" charset="0"/>
            </a:endParaRPr>
          </a:p>
          <a:p>
            <a:pPr marL="0" indent="0">
              <a:buNone/>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The metrics evaluated were:</a:t>
            </a:r>
          </a:p>
          <a:p>
            <a:pPr>
              <a:defRPr/>
            </a:pP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Accuracy</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Confusion Matrix</a:t>
            </a:r>
          </a:p>
          <a:p>
            <a:pPr>
              <a:defRPr/>
            </a:pPr>
            <a:r>
              <a:rPr lang="en-US" sz="2000" dirty="0">
                <a:solidFill>
                  <a:prstClr val="black"/>
                </a:solidFill>
                <a:latin typeface="Lato" panose="020F0502020204030203" pitchFamily="34" charset="0"/>
                <a:ea typeface="Lato" panose="020F0502020204030203" pitchFamily="34" charset="0"/>
                <a:cs typeface="Lato" panose="020F0502020204030203" pitchFamily="34" charset="0"/>
              </a:rPr>
              <a:t>ROC Curves</a:t>
            </a:r>
            <a:endPar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774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err="1"/>
              <a:t>Accuracy</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Adam</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85725" y="2104549"/>
            <a:ext cx="4022289" cy="3458820"/>
            <a:chOff x="1957205" y="2662358"/>
            <a:chExt cx="4065248" cy="3495761"/>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Custom</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7205" y="2662358"/>
              <a:ext cx="4065248" cy="3088647"/>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4108014" y="2105592"/>
            <a:ext cx="4003736" cy="3447743"/>
            <a:chOff x="1966580" y="2673554"/>
            <a:chExt cx="4046497" cy="3484565"/>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VGG16</a:t>
              </a: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66580" y="2673554"/>
              <a:ext cx="4046497" cy="3066251"/>
            </a:xfrm>
            <a:prstGeom prst="rect">
              <a:avLst/>
            </a:prstGeom>
          </p:spPr>
        </p:pic>
      </p:grpSp>
      <p:grpSp>
        <p:nvGrpSpPr>
          <p:cNvPr id="4" name="Gruppo 3">
            <a:extLst>
              <a:ext uri="{FF2B5EF4-FFF2-40B4-BE49-F238E27FC236}">
                <a16:creationId xmlns:a16="http://schemas.microsoft.com/office/drawing/2014/main" id="{D077EC52-CB42-4F88-803D-DE5DF36401DE}"/>
              </a:ext>
            </a:extLst>
          </p:cNvPr>
          <p:cNvGrpSpPr>
            <a:grpSpLocks noChangeAspect="1"/>
          </p:cNvGrpSpPr>
          <p:nvPr/>
        </p:nvGrpSpPr>
        <p:grpSpPr>
          <a:xfrm>
            <a:off x="8116870" y="2115958"/>
            <a:ext cx="4003736" cy="3437378"/>
            <a:chOff x="1966580" y="2684030"/>
            <a:chExt cx="4046497" cy="3474089"/>
          </a:xfrm>
        </p:grpSpPr>
        <p:sp>
          <p:nvSpPr>
            <p:cNvPr id="5" name="Segnaposto contenuto 2">
              <a:extLst>
                <a:ext uri="{FF2B5EF4-FFF2-40B4-BE49-F238E27FC236}">
                  <a16:creationId xmlns:a16="http://schemas.microsoft.com/office/drawing/2014/main" id="{69853D91-C707-3580-75C1-BC3DCE3BA16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6" name="Immagine 5">
              <a:extLst>
                <a:ext uri="{FF2B5EF4-FFF2-40B4-BE49-F238E27FC236}">
                  <a16:creationId xmlns:a16="http://schemas.microsoft.com/office/drawing/2014/main" id="{B1A4D4EC-DAED-4885-CB8A-57B45FE2CC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66580" y="2684030"/>
              <a:ext cx="4046497" cy="3045300"/>
            </a:xfrm>
            <a:prstGeom prst="rect">
              <a:avLst/>
            </a:prstGeom>
          </p:spPr>
        </p:pic>
      </p:grpSp>
    </p:spTree>
    <p:extLst>
      <p:ext uri="{BB962C8B-B14F-4D97-AF65-F5344CB8AC3E}">
        <p14:creationId xmlns:p14="http://schemas.microsoft.com/office/powerpoint/2010/main" val="77805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a:t>Loss</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Adam</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97038" y="2103963"/>
            <a:ext cx="3999663" cy="3459406"/>
            <a:chOff x="1968639" y="2661766"/>
            <a:chExt cx="4042380" cy="3496353"/>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Custom</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68639" y="2661766"/>
              <a:ext cx="4042380" cy="3089831"/>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4108962" y="2103963"/>
            <a:ext cx="4001840" cy="3449373"/>
            <a:chOff x="1967538" y="2671907"/>
            <a:chExt cx="4044581" cy="3486212"/>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VGG16</a:t>
              </a: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67538" y="2671907"/>
              <a:ext cx="4044581" cy="3069547"/>
            </a:xfrm>
            <a:prstGeom prst="rect">
              <a:avLst/>
            </a:prstGeom>
          </p:spPr>
        </p:pic>
      </p:grpSp>
      <p:grpSp>
        <p:nvGrpSpPr>
          <p:cNvPr id="4" name="Gruppo 3">
            <a:extLst>
              <a:ext uri="{FF2B5EF4-FFF2-40B4-BE49-F238E27FC236}">
                <a16:creationId xmlns:a16="http://schemas.microsoft.com/office/drawing/2014/main" id="{D077EC52-CB42-4F88-803D-DE5DF36401DE}"/>
              </a:ext>
            </a:extLst>
          </p:cNvPr>
          <p:cNvGrpSpPr>
            <a:grpSpLocks noChangeAspect="1"/>
          </p:cNvGrpSpPr>
          <p:nvPr/>
        </p:nvGrpSpPr>
        <p:grpSpPr>
          <a:xfrm>
            <a:off x="8116870" y="2108476"/>
            <a:ext cx="4003736" cy="3444860"/>
            <a:chOff x="1966580" y="2676468"/>
            <a:chExt cx="4046497" cy="3481651"/>
          </a:xfrm>
        </p:grpSpPr>
        <p:sp>
          <p:nvSpPr>
            <p:cNvPr id="5" name="Segnaposto contenuto 2">
              <a:extLst>
                <a:ext uri="{FF2B5EF4-FFF2-40B4-BE49-F238E27FC236}">
                  <a16:creationId xmlns:a16="http://schemas.microsoft.com/office/drawing/2014/main" id="{69853D91-C707-3580-75C1-BC3DCE3BA16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6" name="Immagine 5">
              <a:extLst>
                <a:ext uri="{FF2B5EF4-FFF2-40B4-BE49-F238E27FC236}">
                  <a16:creationId xmlns:a16="http://schemas.microsoft.com/office/drawing/2014/main" id="{B1A4D4EC-DAED-4885-CB8A-57B45FE2CC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66580" y="2676468"/>
              <a:ext cx="4046497" cy="3060425"/>
            </a:xfrm>
            <a:prstGeom prst="rect">
              <a:avLst/>
            </a:prstGeom>
          </p:spPr>
        </p:pic>
      </p:grpSp>
    </p:spTree>
    <p:extLst>
      <p:ext uri="{BB962C8B-B14F-4D97-AF65-F5344CB8AC3E}">
        <p14:creationId xmlns:p14="http://schemas.microsoft.com/office/powerpoint/2010/main" val="211311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a:t>ROC </a:t>
            </a:r>
            <a:r>
              <a:rPr lang="it-IT" sz="4000" b="1" dirty="0" err="1"/>
              <a:t>Curves</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Adam</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137572" y="2103963"/>
            <a:ext cx="3918594" cy="3459406"/>
            <a:chOff x="2009606" y="2661766"/>
            <a:chExt cx="3960446" cy="3496353"/>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Custom</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9606" y="2661766"/>
              <a:ext cx="3960446" cy="3089831"/>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4165115" y="2103963"/>
            <a:ext cx="3889534" cy="3449373"/>
            <a:chOff x="2024291" y="2671907"/>
            <a:chExt cx="3931075" cy="3486212"/>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VGG16</a:t>
              </a: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24291" y="2671907"/>
              <a:ext cx="3931075" cy="3069547"/>
            </a:xfrm>
            <a:prstGeom prst="rect">
              <a:avLst/>
            </a:prstGeom>
          </p:spPr>
        </p:pic>
      </p:grpSp>
      <p:grpSp>
        <p:nvGrpSpPr>
          <p:cNvPr id="4" name="Gruppo 3">
            <a:extLst>
              <a:ext uri="{FF2B5EF4-FFF2-40B4-BE49-F238E27FC236}">
                <a16:creationId xmlns:a16="http://schemas.microsoft.com/office/drawing/2014/main" id="{D077EC52-CB42-4F88-803D-DE5DF36401DE}"/>
              </a:ext>
            </a:extLst>
          </p:cNvPr>
          <p:cNvGrpSpPr>
            <a:grpSpLocks noChangeAspect="1"/>
          </p:cNvGrpSpPr>
          <p:nvPr/>
        </p:nvGrpSpPr>
        <p:grpSpPr>
          <a:xfrm>
            <a:off x="8158677" y="2103963"/>
            <a:ext cx="3920122" cy="3449373"/>
            <a:chOff x="2008834" y="2671907"/>
            <a:chExt cx="3961990" cy="3486212"/>
          </a:xfrm>
        </p:grpSpPr>
        <p:sp>
          <p:nvSpPr>
            <p:cNvPr id="5" name="Segnaposto contenuto 2">
              <a:extLst>
                <a:ext uri="{FF2B5EF4-FFF2-40B4-BE49-F238E27FC236}">
                  <a16:creationId xmlns:a16="http://schemas.microsoft.com/office/drawing/2014/main" id="{69853D91-C707-3580-75C1-BC3DCE3BA16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6" name="Immagine 5">
              <a:extLst>
                <a:ext uri="{FF2B5EF4-FFF2-40B4-BE49-F238E27FC236}">
                  <a16:creationId xmlns:a16="http://schemas.microsoft.com/office/drawing/2014/main" id="{B1A4D4EC-DAED-4885-CB8A-57B45FE2CC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08834" y="2671907"/>
              <a:ext cx="3961990" cy="3069547"/>
            </a:xfrm>
            <a:prstGeom prst="rect">
              <a:avLst/>
            </a:prstGeom>
          </p:spPr>
        </p:pic>
      </p:grpSp>
    </p:spTree>
    <p:extLst>
      <p:ext uri="{BB962C8B-B14F-4D97-AF65-F5344CB8AC3E}">
        <p14:creationId xmlns:p14="http://schemas.microsoft.com/office/powerpoint/2010/main" val="159229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0" y="0"/>
            <a:ext cx="12192001" cy="1590675"/>
          </a:xfrm>
        </p:spPr>
        <p:txBody>
          <a:bodyPr>
            <a:noAutofit/>
          </a:bodyPr>
          <a:lstStyle/>
          <a:p>
            <a:pPr algn="ctr"/>
            <a:r>
              <a:rPr lang="it-IT" sz="4000" b="1" dirty="0" err="1"/>
              <a:t>Confusion</a:t>
            </a:r>
            <a:r>
              <a:rPr lang="it-IT" sz="4000" b="1" dirty="0"/>
              <a:t> Matrix</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5725" y="85725"/>
            <a:ext cx="2124075" cy="1504950"/>
          </a:xfrm>
        </p:spPr>
        <p:style>
          <a:lnRef idx="1">
            <a:schemeClr val="accent2"/>
          </a:lnRef>
          <a:fillRef idx="2">
            <a:schemeClr val="accent2"/>
          </a:fillRef>
          <a:effectRef idx="1">
            <a:schemeClr val="accent2"/>
          </a:effectRef>
          <a:fontRef idx="minor">
            <a:schemeClr val="dk1"/>
          </a:fontRef>
        </p:style>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Parameters:</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Adam</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LR : 0.0001</a:t>
            </a:r>
          </a:p>
          <a:p>
            <a:pPr>
              <a:defRPr/>
            </a:pPr>
            <a:r>
              <a:rPr lang="en-US" sz="1600" dirty="0">
                <a:solidFill>
                  <a:prstClr val="black"/>
                </a:solidFill>
                <a:latin typeface="Lato" panose="020F0502020204030203" pitchFamily="34" charset="0"/>
                <a:ea typeface="Lato" panose="020F0502020204030203" pitchFamily="34" charset="0"/>
                <a:cs typeface="Lato" panose="020F0502020204030203" pitchFamily="34" charset="0"/>
              </a:rPr>
              <a:t>Batch Size : 32</a:t>
            </a:r>
          </a:p>
          <a:p>
            <a:pPr>
              <a:defRPr/>
            </a:pPr>
            <a:endParaRPr kumimoji="0" lang="en-US" sz="16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4" name="Gruppo 13">
            <a:extLst>
              <a:ext uri="{FF2B5EF4-FFF2-40B4-BE49-F238E27FC236}">
                <a16:creationId xmlns:a16="http://schemas.microsoft.com/office/drawing/2014/main" id="{DBAE8602-1DE7-3B45-D19D-DB289BABD925}"/>
              </a:ext>
            </a:extLst>
          </p:cNvPr>
          <p:cNvGrpSpPr>
            <a:grpSpLocks noChangeAspect="1"/>
          </p:cNvGrpSpPr>
          <p:nvPr/>
        </p:nvGrpSpPr>
        <p:grpSpPr>
          <a:xfrm>
            <a:off x="388880" y="2103963"/>
            <a:ext cx="3415981" cy="3459406"/>
            <a:chOff x="2263597" y="2661766"/>
            <a:chExt cx="3452464" cy="3496353"/>
          </a:xfrm>
        </p:grpSpPr>
        <p:sp>
          <p:nvSpPr>
            <p:cNvPr id="15" name="Segnaposto contenuto 2">
              <a:extLst>
                <a:ext uri="{FF2B5EF4-FFF2-40B4-BE49-F238E27FC236}">
                  <a16:creationId xmlns:a16="http://schemas.microsoft.com/office/drawing/2014/main" id="{2EBB8EEF-8A20-BAFA-E5E2-6829CFA2791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Custom</a:t>
              </a:r>
            </a:p>
          </p:txBody>
        </p:sp>
        <p:pic>
          <p:nvPicPr>
            <p:cNvPr id="16" name="Immagine 15">
              <a:extLst>
                <a:ext uri="{FF2B5EF4-FFF2-40B4-BE49-F238E27FC236}">
                  <a16:creationId xmlns:a16="http://schemas.microsoft.com/office/drawing/2014/main" id="{4B50B150-3A7B-428B-6126-A803C5AD72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3597" y="2661766"/>
              <a:ext cx="3452464" cy="3089831"/>
            </a:xfrm>
            <a:prstGeom prst="rect">
              <a:avLst/>
            </a:prstGeom>
          </p:spPr>
        </p:pic>
      </p:grpSp>
      <p:grpSp>
        <p:nvGrpSpPr>
          <p:cNvPr id="18" name="Gruppo 17">
            <a:extLst>
              <a:ext uri="{FF2B5EF4-FFF2-40B4-BE49-F238E27FC236}">
                <a16:creationId xmlns:a16="http://schemas.microsoft.com/office/drawing/2014/main" id="{81B84636-0D91-04DF-FCF6-198437EA3456}"/>
              </a:ext>
            </a:extLst>
          </p:cNvPr>
          <p:cNvGrpSpPr>
            <a:grpSpLocks noChangeAspect="1"/>
          </p:cNvGrpSpPr>
          <p:nvPr/>
        </p:nvGrpSpPr>
        <p:grpSpPr>
          <a:xfrm>
            <a:off x="4218744" y="2103963"/>
            <a:ext cx="3782275" cy="3449373"/>
            <a:chOff x="2078493" y="2671907"/>
            <a:chExt cx="3822671" cy="3486212"/>
          </a:xfrm>
        </p:grpSpPr>
        <p:sp>
          <p:nvSpPr>
            <p:cNvPr id="19" name="Segnaposto contenuto 2">
              <a:extLst>
                <a:ext uri="{FF2B5EF4-FFF2-40B4-BE49-F238E27FC236}">
                  <a16:creationId xmlns:a16="http://schemas.microsoft.com/office/drawing/2014/main" id="{AAB6AB8B-7B3E-3914-8749-218B9622BCCA}"/>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a:solidFill>
                    <a:prstClr val="black"/>
                  </a:solidFill>
                  <a:latin typeface="Lato" panose="020F0502020204030203" pitchFamily="34" charset="0"/>
                  <a:ea typeface="Lato" panose="020F0502020204030203" pitchFamily="34" charset="0"/>
                  <a:cs typeface="Lato" panose="020F0502020204030203" pitchFamily="34" charset="0"/>
                </a:rPr>
                <a:t>VGG16</a:t>
              </a:r>
            </a:p>
          </p:txBody>
        </p:sp>
        <p:pic>
          <p:nvPicPr>
            <p:cNvPr id="20" name="Immagine 19">
              <a:extLst>
                <a:ext uri="{FF2B5EF4-FFF2-40B4-BE49-F238E27FC236}">
                  <a16:creationId xmlns:a16="http://schemas.microsoft.com/office/drawing/2014/main" id="{980AF6E6-E1B8-EA3F-6E4C-39F8E7B1A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8493" y="2671907"/>
              <a:ext cx="3822671" cy="3069547"/>
            </a:xfrm>
            <a:prstGeom prst="rect">
              <a:avLst/>
            </a:prstGeom>
          </p:spPr>
        </p:pic>
      </p:grpSp>
      <p:grpSp>
        <p:nvGrpSpPr>
          <p:cNvPr id="4" name="Gruppo 3">
            <a:extLst>
              <a:ext uri="{FF2B5EF4-FFF2-40B4-BE49-F238E27FC236}">
                <a16:creationId xmlns:a16="http://schemas.microsoft.com/office/drawing/2014/main" id="{D077EC52-CB42-4F88-803D-DE5DF36401DE}"/>
              </a:ext>
            </a:extLst>
          </p:cNvPr>
          <p:cNvGrpSpPr>
            <a:grpSpLocks noChangeAspect="1"/>
          </p:cNvGrpSpPr>
          <p:nvPr/>
        </p:nvGrpSpPr>
        <p:grpSpPr>
          <a:xfrm>
            <a:off x="8267116" y="2103963"/>
            <a:ext cx="3703243" cy="3449373"/>
            <a:chOff x="2118431" y="2671907"/>
            <a:chExt cx="3742795" cy="3486212"/>
          </a:xfrm>
        </p:grpSpPr>
        <p:sp>
          <p:nvSpPr>
            <p:cNvPr id="5" name="Segnaposto contenuto 2">
              <a:extLst>
                <a:ext uri="{FF2B5EF4-FFF2-40B4-BE49-F238E27FC236}">
                  <a16:creationId xmlns:a16="http://schemas.microsoft.com/office/drawing/2014/main" id="{69853D91-C707-3580-75C1-BC3DCE3BA16F}"/>
                </a:ext>
              </a:extLst>
            </p:cNvPr>
            <p:cNvSpPr txBox="1">
              <a:spLocks/>
            </p:cNvSpPr>
            <p:nvPr/>
          </p:nvSpPr>
          <p:spPr>
            <a:xfrm>
              <a:off x="3052578" y="5806932"/>
              <a:ext cx="2132868" cy="351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1800" dirty="0" err="1">
                  <a:solidFill>
                    <a:prstClr val="black"/>
                  </a:solidFill>
                  <a:latin typeface="Lato" panose="020F0502020204030203" pitchFamily="34" charset="0"/>
                  <a:ea typeface="Lato" panose="020F0502020204030203" pitchFamily="34" charset="0"/>
                  <a:cs typeface="Lato" panose="020F0502020204030203" pitchFamily="34" charset="0"/>
                </a:rPr>
                <a:t>MobileNet</a:t>
              </a:r>
              <a:endParaRPr lang="en-US" sz="1800" dirty="0">
                <a:solidFill>
                  <a:prstClr val="black"/>
                </a:solidFill>
                <a:latin typeface="Lato" panose="020F0502020204030203" pitchFamily="34" charset="0"/>
                <a:ea typeface="Lato" panose="020F0502020204030203" pitchFamily="34" charset="0"/>
                <a:cs typeface="Lato" panose="020F0502020204030203" pitchFamily="34" charset="0"/>
              </a:endParaRPr>
            </a:p>
          </p:txBody>
        </p:sp>
        <p:pic>
          <p:nvPicPr>
            <p:cNvPr id="6" name="Immagine 5">
              <a:extLst>
                <a:ext uri="{FF2B5EF4-FFF2-40B4-BE49-F238E27FC236}">
                  <a16:creationId xmlns:a16="http://schemas.microsoft.com/office/drawing/2014/main" id="{B1A4D4EC-DAED-4885-CB8A-57B45FE2CC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18431" y="2671907"/>
              <a:ext cx="3742795" cy="3069547"/>
            </a:xfrm>
            <a:prstGeom prst="rect">
              <a:avLst/>
            </a:prstGeom>
          </p:spPr>
        </p:pic>
      </p:grpSp>
    </p:spTree>
    <p:extLst>
      <p:ext uri="{BB962C8B-B14F-4D97-AF65-F5344CB8AC3E}">
        <p14:creationId xmlns:p14="http://schemas.microsoft.com/office/powerpoint/2010/main" val="307712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err="1"/>
              <a:t>Final</a:t>
            </a:r>
            <a:r>
              <a:rPr lang="it-IT" sz="4000" b="1" dirty="0"/>
              <a:t> </a:t>
            </a:r>
            <a:r>
              <a:rPr lang="it-IT" sz="4000" b="1" dirty="0" err="1"/>
              <a:t>thoughts</a:t>
            </a:r>
            <a:endParaRPr lang="it-IT" sz="4000" b="1" dirty="0"/>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2609641"/>
            <a:ext cx="5067300" cy="36670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The custom network loses against the 2 pre-trained ones.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The train time of the custom network is similar to VGG16, so </a:t>
            </a:r>
            <a:r>
              <a:rPr kumimoji="0" lang="en-US" sz="2000" b="0" i="0" u="none" strike="noStrike" kern="1200" cap="none" spc="0" normalizeH="0" baseline="0" noProof="0" dirty="0" err="1">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MobileNet</a:t>
            </a: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is always the fastest among the 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The general accuracy of the 3 models is very high with the custom one reaching 80%, and the two pre-trained ones even exceeding 90%.</a:t>
            </a:r>
            <a:endParaRPr kumimoji="0" lang="it-IT"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8356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a:t>Future work</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739690"/>
            <a:ext cx="7518400" cy="4019759"/>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Our lipreading project has successfully achieved significant milestones in accuracy. These are our future plans for the project:</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Utilize transfer learning and fine-tuning with larger, more diverse datasets</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Reduce computational complexity to achieve faster inference speeds without compromising accuracy.</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Create language-specific and multi-lingual lipreading models.</a:t>
            </a:r>
          </a:p>
          <a:p>
            <a:pPr>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Enhance model robustness to handle variations in lighting, occlusions, and diverse speaking environments.</a:t>
            </a:r>
          </a:p>
        </p:txBody>
      </p:sp>
    </p:spTree>
    <p:extLst>
      <p:ext uri="{BB962C8B-B14F-4D97-AF65-F5344CB8AC3E}">
        <p14:creationId xmlns:p14="http://schemas.microsoft.com/office/powerpoint/2010/main" val="17490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a:t>CIAU</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1739690"/>
            <a:ext cx="7518400" cy="4019759"/>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SHIAOUUUUUU</a:t>
            </a:r>
          </a:p>
        </p:txBody>
      </p:sp>
    </p:spTree>
    <p:extLst>
      <p:ext uri="{BB962C8B-B14F-4D97-AF65-F5344CB8AC3E}">
        <p14:creationId xmlns:p14="http://schemas.microsoft.com/office/powerpoint/2010/main" val="332988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DC4B44D-E790-7856-7F6B-973489325555}"/>
              </a:ext>
            </a:extLst>
          </p:cNvPr>
          <p:cNvSpPr>
            <a:spLocks noGrp="1"/>
          </p:cNvSpPr>
          <p:nvPr>
            <p:ph type="title"/>
          </p:nvPr>
        </p:nvSpPr>
        <p:spPr>
          <a:xfrm>
            <a:off x="836679" y="723898"/>
            <a:ext cx="6002110" cy="1495425"/>
          </a:xfrm>
        </p:spPr>
        <p:txBody>
          <a:bodyPr>
            <a:normAutofit/>
          </a:bodyPr>
          <a:lstStyle/>
          <a:p>
            <a:r>
              <a:rPr lang="it-IT" sz="4000" b="1" dirty="0" err="1"/>
              <a:t>Used</a:t>
            </a:r>
            <a:r>
              <a:rPr lang="it-IT" sz="4000" b="1" dirty="0"/>
              <a:t> Libraries</a:t>
            </a:r>
          </a:p>
        </p:txBody>
      </p:sp>
      <p:sp>
        <p:nvSpPr>
          <p:cNvPr id="3" name="Segnaposto contenuto 2">
            <a:extLst>
              <a:ext uri="{FF2B5EF4-FFF2-40B4-BE49-F238E27FC236}">
                <a16:creationId xmlns:a16="http://schemas.microsoft.com/office/drawing/2014/main" id="{BCEB50CB-7502-FD1F-6BD0-8D86F9760301}"/>
              </a:ext>
            </a:extLst>
          </p:cNvPr>
          <p:cNvSpPr>
            <a:spLocks noGrp="1"/>
          </p:cNvSpPr>
          <p:nvPr>
            <p:ph idx="1"/>
          </p:nvPr>
        </p:nvSpPr>
        <p:spPr>
          <a:xfrm>
            <a:off x="836679" y="2485978"/>
            <a:ext cx="6002110" cy="1886044"/>
          </a:xfrm>
        </p:spPr>
        <p:txBody>
          <a:bodyPr>
            <a:normAutofit/>
          </a:bodyPr>
          <a:lstStyle/>
          <a:p>
            <a:pPr marL="0" indent="0">
              <a:buNone/>
            </a:pPr>
            <a:r>
              <a:rPr lang="en-US" sz="2000" dirty="0">
                <a:latin typeface="Lato" panose="020F0502020204030203" pitchFamily="34" charset="0"/>
                <a:ea typeface="Lato" panose="020F0502020204030203" pitchFamily="34" charset="0"/>
                <a:cs typeface="Lato" panose="020F0502020204030203" pitchFamily="34" charset="0"/>
              </a:rPr>
              <a:t>To enable advanced image processing for machine learning, we mainly used 2 libraries:</a:t>
            </a:r>
          </a:p>
          <a:p>
            <a:r>
              <a:rPr lang="en-US" sz="2000" dirty="0">
                <a:latin typeface="Lato" panose="020F0502020204030203" pitchFamily="34" charset="0"/>
                <a:ea typeface="Lato" panose="020F0502020204030203" pitchFamily="34" charset="0"/>
                <a:cs typeface="Lato" panose="020F0502020204030203" pitchFamily="34" charset="0"/>
              </a:rPr>
              <a:t>OpenCV</a:t>
            </a:r>
          </a:p>
          <a:p>
            <a:r>
              <a:rPr lang="en-US" sz="2000" dirty="0" err="1">
                <a:latin typeface="Lato" panose="020F0502020204030203" pitchFamily="34" charset="0"/>
                <a:ea typeface="Lato" panose="020F0502020204030203" pitchFamily="34" charset="0"/>
                <a:cs typeface="Lato" panose="020F0502020204030203" pitchFamily="34" charset="0"/>
              </a:rPr>
              <a:t>Dlib</a:t>
            </a:r>
            <a:endParaRPr lang="it-IT"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75993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DC4B44D-E790-7856-7F6B-973489325555}"/>
              </a:ext>
            </a:extLst>
          </p:cNvPr>
          <p:cNvSpPr>
            <a:spLocks noGrp="1"/>
          </p:cNvSpPr>
          <p:nvPr>
            <p:ph type="title"/>
          </p:nvPr>
        </p:nvSpPr>
        <p:spPr>
          <a:xfrm>
            <a:off x="836679" y="723898"/>
            <a:ext cx="6002110" cy="1495425"/>
          </a:xfrm>
        </p:spPr>
        <p:txBody>
          <a:bodyPr>
            <a:normAutofit/>
          </a:bodyPr>
          <a:lstStyle/>
          <a:p>
            <a:r>
              <a:rPr lang="it-IT" sz="4000" b="1" dirty="0" err="1"/>
              <a:t>OpenCV</a:t>
            </a:r>
            <a:endParaRPr lang="it-IT" sz="4000" b="1" dirty="0"/>
          </a:p>
        </p:txBody>
      </p:sp>
      <p:sp>
        <p:nvSpPr>
          <p:cNvPr id="3" name="Segnaposto contenuto 2">
            <a:extLst>
              <a:ext uri="{FF2B5EF4-FFF2-40B4-BE49-F238E27FC236}">
                <a16:creationId xmlns:a16="http://schemas.microsoft.com/office/drawing/2014/main" id="{BCEB50CB-7502-FD1F-6BD0-8D86F9760301}"/>
              </a:ext>
            </a:extLst>
          </p:cNvPr>
          <p:cNvSpPr>
            <a:spLocks noGrp="1"/>
          </p:cNvSpPr>
          <p:nvPr>
            <p:ph idx="1"/>
          </p:nvPr>
        </p:nvSpPr>
        <p:spPr>
          <a:xfrm>
            <a:off x="836679" y="2485978"/>
            <a:ext cx="6002110" cy="1886044"/>
          </a:xfrm>
        </p:spPr>
        <p:txBody>
          <a:bodyPr>
            <a:normAutofit/>
          </a:bodyPr>
          <a:lstStyle/>
          <a:p>
            <a:pPr marL="0" indent="0">
              <a:buNone/>
            </a:pPr>
            <a:r>
              <a:rPr lang="en-US" sz="2000" dirty="0">
                <a:latin typeface="Lato" panose="020F0502020204030203" pitchFamily="34" charset="0"/>
                <a:ea typeface="Lato" panose="020F0502020204030203" pitchFamily="34" charset="0"/>
                <a:cs typeface="Lato" panose="020F0502020204030203" pitchFamily="34" charset="0"/>
              </a:rPr>
              <a:t>OpenCV is an open-source library for computer vision and image processing. </a:t>
            </a:r>
            <a:br>
              <a:rPr lang="en-US" sz="2000" dirty="0">
                <a:latin typeface="Lato" panose="020F0502020204030203" pitchFamily="34" charset="0"/>
                <a:ea typeface="Lato" panose="020F0502020204030203" pitchFamily="34" charset="0"/>
                <a:cs typeface="Lato" panose="020F0502020204030203" pitchFamily="34" charset="0"/>
              </a:rPr>
            </a:br>
            <a:r>
              <a:rPr lang="en-US" sz="2000" dirty="0">
                <a:latin typeface="Lato" panose="020F0502020204030203" pitchFamily="34" charset="0"/>
                <a:ea typeface="Lato" panose="020F0502020204030203" pitchFamily="34" charset="0"/>
                <a:cs typeface="Lato" panose="020F0502020204030203" pitchFamily="34" charset="0"/>
              </a:rPr>
              <a:t>The main uses of OpenCV in our project were:</a:t>
            </a:r>
          </a:p>
          <a:p>
            <a:r>
              <a:rPr lang="it-IT" sz="2000" dirty="0">
                <a:latin typeface="Lato" panose="020F0502020204030203" pitchFamily="34" charset="0"/>
                <a:ea typeface="Lato" panose="020F0502020204030203" pitchFamily="34" charset="0"/>
                <a:cs typeface="Lato" panose="020F0502020204030203" pitchFamily="34" charset="0"/>
              </a:rPr>
              <a:t>Webcam </a:t>
            </a:r>
            <a:r>
              <a:rPr lang="it-IT" sz="2000" dirty="0" err="1">
                <a:latin typeface="Lato" panose="020F0502020204030203" pitchFamily="34" charset="0"/>
                <a:ea typeface="Lato" panose="020F0502020204030203" pitchFamily="34" charset="0"/>
                <a:cs typeface="Lato" panose="020F0502020204030203" pitchFamily="34" charset="0"/>
              </a:rPr>
              <a:t>capture</a:t>
            </a:r>
            <a:endParaRPr lang="it-IT" sz="2000" dirty="0">
              <a:latin typeface="Lato" panose="020F0502020204030203" pitchFamily="34" charset="0"/>
              <a:ea typeface="Lato" panose="020F0502020204030203" pitchFamily="34" charset="0"/>
              <a:cs typeface="Lato" panose="020F0502020204030203" pitchFamily="34" charset="0"/>
            </a:endParaRPr>
          </a:p>
          <a:p>
            <a:r>
              <a:rPr lang="it-IT" sz="2000" dirty="0">
                <a:latin typeface="Lato" panose="020F0502020204030203" pitchFamily="34" charset="0"/>
                <a:ea typeface="Lato" panose="020F0502020204030203" pitchFamily="34" charset="0"/>
                <a:cs typeface="Lato" panose="020F0502020204030203" pitchFamily="34" charset="0"/>
              </a:rPr>
              <a:t>Frame processing</a:t>
            </a:r>
          </a:p>
          <a:p>
            <a:pPr marL="0" indent="0">
              <a:buNone/>
            </a:pPr>
            <a:endParaRPr lang="it-IT" sz="2000" dirty="0">
              <a:latin typeface="Lato" panose="020F0502020204030203" pitchFamily="34" charset="0"/>
              <a:ea typeface="Lato" panose="020F0502020204030203" pitchFamily="34" charset="0"/>
              <a:cs typeface="Lato" panose="020F0502020204030203" pitchFamily="34" charset="0"/>
            </a:endParaRPr>
          </a:p>
        </p:txBody>
      </p:sp>
      <p:pic>
        <p:nvPicPr>
          <p:cNvPr id="6" name="Immagine 5">
            <a:extLst>
              <a:ext uri="{FF2B5EF4-FFF2-40B4-BE49-F238E27FC236}">
                <a16:creationId xmlns:a16="http://schemas.microsoft.com/office/drawing/2014/main" id="{3493539B-8D74-F31A-BA3D-90CE28C35584}"/>
              </a:ext>
            </a:extLst>
          </p:cNvPr>
          <p:cNvPicPr>
            <a:picLocks noChangeAspect="1"/>
          </p:cNvPicPr>
          <p:nvPr/>
        </p:nvPicPr>
        <p:blipFill>
          <a:blip r:embed="rId3"/>
          <a:stretch>
            <a:fillRect/>
          </a:stretch>
        </p:blipFill>
        <p:spPr>
          <a:xfrm>
            <a:off x="6840764" y="2270441"/>
            <a:ext cx="4514557" cy="1886044"/>
          </a:xfrm>
          <a:prstGeom prst="rect">
            <a:avLst/>
          </a:prstGeom>
        </p:spPr>
      </p:pic>
    </p:spTree>
    <p:extLst>
      <p:ext uri="{BB962C8B-B14F-4D97-AF65-F5344CB8AC3E}">
        <p14:creationId xmlns:p14="http://schemas.microsoft.com/office/powerpoint/2010/main" val="3325328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1158C4B-AC4D-43EF-3BBA-30161A8F6622}"/>
              </a:ext>
            </a:extLst>
          </p:cNvPr>
          <p:cNvSpPr>
            <a:spLocks noGrp="1"/>
          </p:cNvSpPr>
          <p:nvPr>
            <p:ph type="title"/>
          </p:nvPr>
        </p:nvSpPr>
        <p:spPr>
          <a:xfrm>
            <a:off x="838200" y="365125"/>
            <a:ext cx="3822189" cy="1899912"/>
          </a:xfrm>
        </p:spPr>
        <p:txBody>
          <a:bodyPr>
            <a:normAutofit/>
          </a:bodyPr>
          <a:lstStyle/>
          <a:p>
            <a:r>
              <a:rPr lang="it-IT" sz="4000" b="1" dirty="0"/>
              <a:t>DLIB</a:t>
            </a:r>
          </a:p>
        </p:txBody>
      </p:sp>
      <p:sp>
        <p:nvSpPr>
          <p:cNvPr id="3" name="Segnaposto contenuto 2">
            <a:extLst>
              <a:ext uri="{FF2B5EF4-FFF2-40B4-BE49-F238E27FC236}">
                <a16:creationId xmlns:a16="http://schemas.microsoft.com/office/drawing/2014/main" id="{5FB91732-0F3A-A7D0-FA44-E76170A3F279}"/>
              </a:ext>
            </a:extLst>
          </p:cNvPr>
          <p:cNvSpPr>
            <a:spLocks noGrp="1"/>
          </p:cNvSpPr>
          <p:nvPr>
            <p:ph idx="1"/>
          </p:nvPr>
        </p:nvSpPr>
        <p:spPr>
          <a:xfrm>
            <a:off x="838200" y="2738923"/>
            <a:ext cx="4051300" cy="1380153"/>
          </a:xfrm>
        </p:spPr>
        <p:txBody>
          <a:bodyPr>
            <a:normAutofit/>
          </a:bodyPr>
          <a:lstStyle/>
          <a:p>
            <a:pPr marL="0" indent="0">
              <a:buNone/>
            </a:pPr>
            <a:r>
              <a:rPr lang="en-US" sz="2000" dirty="0">
                <a:latin typeface="Lato" panose="020F0502020204030203" pitchFamily="34" charset="0"/>
                <a:ea typeface="Lato" panose="020F0502020204030203" pitchFamily="34" charset="0"/>
                <a:cs typeface="Lato" panose="020F0502020204030203" pitchFamily="34" charset="0"/>
              </a:rPr>
              <a:t>The images were taken with the </a:t>
            </a:r>
            <a:r>
              <a:rPr lang="en-US" sz="2000" dirty="0" err="1">
                <a:latin typeface="Lato" panose="020F0502020204030203" pitchFamily="34" charset="0"/>
                <a:ea typeface="Lato" panose="020F0502020204030203" pitchFamily="34" charset="0"/>
                <a:cs typeface="Lato" panose="020F0502020204030203" pitchFamily="34" charset="0"/>
              </a:rPr>
              <a:t>dlib</a:t>
            </a:r>
            <a:r>
              <a:rPr lang="en-US" sz="2000" dirty="0">
                <a:latin typeface="Lato" panose="020F0502020204030203" pitchFamily="34" charset="0"/>
                <a:ea typeface="Lato" panose="020F0502020204030203" pitchFamily="34" charset="0"/>
                <a:cs typeface="Lato" panose="020F0502020204030203" pitchFamily="34" charset="0"/>
              </a:rPr>
              <a:t> library which contains detectors with pre-trained models for mapping a person's face</a:t>
            </a:r>
            <a:endParaRPr lang="it-IT" sz="2000" dirty="0">
              <a:latin typeface="Lato" panose="020F0502020204030203" pitchFamily="34" charset="0"/>
              <a:ea typeface="Lato" panose="020F0502020204030203" pitchFamily="34" charset="0"/>
              <a:cs typeface="Lato" panose="020F0502020204030203" pitchFamily="34" charset="0"/>
            </a:endParaRPr>
          </a:p>
        </p:txBody>
      </p:sp>
      <p:pic>
        <p:nvPicPr>
          <p:cNvPr id="6" name="Immagine 5" descr="Immagine che contiene persona, abito, Viso umano, uomo&#10;&#10;Descrizione generata automaticamente">
            <a:extLst>
              <a:ext uri="{FF2B5EF4-FFF2-40B4-BE49-F238E27FC236}">
                <a16:creationId xmlns:a16="http://schemas.microsoft.com/office/drawing/2014/main" id="{8C3C1F55-0E2C-D6D4-5729-D95FD6D8D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1" y="1606822"/>
            <a:ext cx="3644356" cy="3644356"/>
          </a:xfrm>
          <a:prstGeom prst="rect">
            <a:avLst/>
          </a:prstGeom>
        </p:spPr>
      </p:pic>
    </p:spTree>
    <p:extLst>
      <p:ext uri="{BB962C8B-B14F-4D97-AF65-F5344CB8AC3E}">
        <p14:creationId xmlns:p14="http://schemas.microsoft.com/office/powerpoint/2010/main" val="37052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8752850-599E-0D4D-7765-2BED5ED40C34}"/>
              </a:ext>
            </a:extLst>
          </p:cNvPr>
          <p:cNvSpPr>
            <a:spLocks noGrp="1"/>
          </p:cNvSpPr>
          <p:nvPr>
            <p:ph type="title"/>
          </p:nvPr>
        </p:nvSpPr>
        <p:spPr>
          <a:xfrm>
            <a:off x="838201" y="365125"/>
            <a:ext cx="5251316" cy="1807305"/>
          </a:xfrm>
        </p:spPr>
        <p:txBody>
          <a:bodyPr>
            <a:normAutofit/>
          </a:bodyPr>
          <a:lstStyle/>
          <a:p>
            <a:r>
              <a:rPr lang="it-IT" sz="4000" b="1" dirty="0"/>
              <a:t>Dataset</a:t>
            </a:r>
            <a:endParaRPr lang="it-IT" b="1" dirty="0"/>
          </a:p>
        </p:txBody>
      </p:sp>
      <p:pic>
        <p:nvPicPr>
          <p:cNvPr id="26" name="Picture 23">
            <a:extLst>
              <a:ext uri="{FF2B5EF4-FFF2-40B4-BE49-F238E27FC236}">
                <a16:creationId xmlns:a16="http://schemas.microsoft.com/office/drawing/2014/main" id="{4DEBC0F5-AF66-B66C-EE92-0A9AA19A4952}"/>
              </a:ext>
            </a:extLst>
          </p:cNvPr>
          <p:cNvPicPr>
            <a:picLocks noChangeAspect="1"/>
          </p:cNvPicPr>
          <p:nvPr/>
        </p:nvPicPr>
        <p:blipFill>
          <a:blip r:embed="rId3">
            <a:extLst>
              <a:ext uri="{28A0092B-C50C-407E-A947-70E740481C1C}">
                <a14:useLocalDpi xmlns:a14="http://schemas.microsoft.com/office/drawing/2010/main" val="0"/>
              </a:ext>
            </a:extLst>
          </a:blip>
          <a:srcRect l="28252" r="282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26211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8752850-599E-0D4D-7765-2BED5ED40C34}"/>
              </a:ext>
            </a:extLst>
          </p:cNvPr>
          <p:cNvSpPr>
            <a:spLocks noGrp="1"/>
          </p:cNvSpPr>
          <p:nvPr>
            <p:ph type="title"/>
          </p:nvPr>
        </p:nvSpPr>
        <p:spPr>
          <a:xfrm>
            <a:off x="838201" y="365125"/>
            <a:ext cx="5251316" cy="1807305"/>
          </a:xfrm>
        </p:spPr>
        <p:txBody>
          <a:bodyPr>
            <a:normAutofit/>
          </a:bodyPr>
          <a:lstStyle/>
          <a:p>
            <a:r>
              <a:rPr lang="it-IT" sz="4000" b="1" dirty="0"/>
              <a:t>Dataset</a:t>
            </a:r>
            <a:endParaRPr lang="it-IT" b="1" dirty="0"/>
          </a:p>
        </p:txBody>
      </p:sp>
      <p:pic>
        <p:nvPicPr>
          <p:cNvPr id="26" name="Picture 23">
            <a:extLst>
              <a:ext uri="{FF2B5EF4-FFF2-40B4-BE49-F238E27FC236}">
                <a16:creationId xmlns:a16="http://schemas.microsoft.com/office/drawing/2014/main" id="{4DEBC0F5-AF66-B66C-EE92-0A9AA19A4952}"/>
              </a:ext>
            </a:extLst>
          </p:cNvPr>
          <p:cNvPicPr>
            <a:picLocks noChangeAspect="1"/>
          </p:cNvPicPr>
          <p:nvPr/>
        </p:nvPicPr>
        <p:blipFill>
          <a:blip r:embed="rId3">
            <a:extLst>
              <a:ext uri="{28A0092B-C50C-407E-A947-70E740481C1C}">
                <a14:useLocalDpi xmlns:a14="http://schemas.microsoft.com/office/drawing/2010/main" val="0"/>
              </a:ext>
            </a:extLst>
          </a:blip>
          <a:srcRect l="28252" r="282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CasellaDiTesto 4">
            <a:extLst>
              <a:ext uri="{FF2B5EF4-FFF2-40B4-BE49-F238E27FC236}">
                <a16:creationId xmlns:a16="http://schemas.microsoft.com/office/drawing/2014/main" id="{C346D728-35E3-800E-5CA1-E463096AB813}"/>
              </a:ext>
            </a:extLst>
          </p:cNvPr>
          <p:cNvSpPr txBox="1"/>
          <p:nvPr/>
        </p:nvSpPr>
        <p:spPr>
          <a:xfrm>
            <a:off x="835153" y="3762241"/>
            <a:ext cx="5263896" cy="923330"/>
          </a:xfrm>
          <a:prstGeom prst="rect">
            <a:avLst/>
          </a:prstGeom>
          <a:noFill/>
        </p:spPr>
        <p:txBody>
          <a:bodyPr wrap="square">
            <a:spAutoFit/>
          </a:bodyPr>
          <a:lstStyle/>
          <a:p>
            <a:pPr marL="0" indent="0">
              <a:buNone/>
            </a:pPr>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In the first dataset the data was ready to be used while with the custom dataset we first had to do some preprocessing.</a:t>
            </a:r>
            <a:endParaRPr kumimoji="0" lang="it-IT"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CasellaDiTesto 6">
            <a:extLst>
              <a:ext uri="{FF2B5EF4-FFF2-40B4-BE49-F238E27FC236}">
                <a16:creationId xmlns:a16="http://schemas.microsoft.com/office/drawing/2014/main" id="{B233E984-D392-9A67-D061-16FE6D77F100}"/>
              </a:ext>
            </a:extLst>
          </p:cNvPr>
          <p:cNvSpPr txBox="1"/>
          <p:nvPr/>
        </p:nvSpPr>
        <p:spPr>
          <a:xfrm>
            <a:off x="832105" y="3152002"/>
            <a:ext cx="6096000" cy="369332"/>
          </a:xfrm>
          <a:prstGeom prst="rect">
            <a:avLst/>
          </a:prstGeom>
          <a:noFill/>
        </p:spPr>
        <p:txBody>
          <a:bodyPr wrap="square">
            <a:spAutoFit/>
          </a:bodyPr>
          <a:lstStyle/>
          <a:p>
            <a:pPr marL="285750" indent="-285750">
              <a:buFont typeface="Arial" panose="020B0604020202020204" pitchFamily="34" charset="0"/>
              <a:buChar char="•"/>
            </a:pPr>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A Custom Dataset</a:t>
            </a:r>
          </a:p>
        </p:txBody>
      </p:sp>
      <p:sp>
        <p:nvSpPr>
          <p:cNvPr id="9" name="CasellaDiTesto 8">
            <a:extLst>
              <a:ext uri="{FF2B5EF4-FFF2-40B4-BE49-F238E27FC236}">
                <a16:creationId xmlns:a16="http://schemas.microsoft.com/office/drawing/2014/main" id="{13A5A22E-92D8-3435-1C29-92ACC3AA1A11}"/>
              </a:ext>
            </a:extLst>
          </p:cNvPr>
          <p:cNvSpPr txBox="1"/>
          <p:nvPr/>
        </p:nvSpPr>
        <p:spPr>
          <a:xfrm>
            <a:off x="835153" y="2782670"/>
            <a:ext cx="6096000" cy="369332"/>
          </a:xfrm>
          <a:prstGeom prst="rect">
            <a:avLst/>
          </a:prstGeom>
          <a:noFill/>
        </p:spPr>
        <p:txBody>
          <a:bodyPr wrap="square">
            <a:spAutoFit/>
          </a:bodyPr>
          <a:lstStyle/>
          <a:p>
            <a:pPr marL="285750" indent="-285750">
              <a:buFont typeface="Arial" panose="020B0604020202020204" pitchFamily="34" charset="0"/>
              <a:buChar char="•"/>
            </a:pPr>
            <a:r>
              <a:rPr kumimoji="0" lang="en-US" sz="1800" b="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Lip Reading in the Wild </a:t>
            </a:r>
          </a:p>
        </p:txBody>
      </p:sp>
      <p:sp>
        <p:nvSpPr>
          <p:cNvPr id="11" name="CasellaDiTesto 10">
            <a:extLst>
              <a:ext uri="{FF2B5EF4-FFF2-40B4-BE49-F238E27FC236}">
                <a16:creationId xmlns:a16="http://schemas.microsoft.com/office/drawing/2014/main" id="{2E4621F8-EED2-4836-AC1B-6CB703DD7729}"/>
              </a:ext>
            </a:extLst>
          </p:cNvPr>
          <p:cNvSpPr txBox="1"/>
          <p:nvPr/>
        </p:nvSpPr>
        <p:spPr>
          <a:xfrm>
            <a:off x="838201" y="2172431"/>
            <a:ext cx="6096000" cy="369332"/>
          </a:xfrm>
          <a:prstGeom prst="rect">
            <a:avLst/>
          </a:prstGeom>
          <a:noFill/>
        </p:spPr>
        <p:txBody>
          <a:bodyPr wrap="square">
            <a:spAutoFit/>
          </a:bodyPr>
          <a:lstStyle/>
          <a:p>
            <a:pPr marL="0" indent="0">
              <a:buNone/>
            </a:pPr>
            <a:r>
              <a:rPr lang="it-IT" sz="1800" dirty="0">
                <a:latin typeface="Lato" panose="020F0502020204030203" pitchFamily="34" charset="0"/>
                <a:ea typeface="Lato" panose="020F0502020204030203" pitchFamily="34" charset="0"/>
                <a:cs typeface="Lato" panose="020F0502020204030203" pitchFamily="34" charset="0"/>
              </a:rPr>
              <a:t>2 datasets </a:t>
            </a:r>
            <a:r>
              <a:rPr lang="it-IT" sz="1800" dirty="0" err="1">
                <a:latin typeface="Lato" panose="020F0502020204030203" pitchFamily="34" charset="0"/>
                <a:ea typeface="Lato" panose="020F0502020204030203" pitchFamily="34" charset="0"/>
                <a:cs typeface="Lato" panose="020F0502020204030203" pitchFamily="34" charset="0"/>
              </a:rPr>
              <a:t>were</a:t>
            </a:r>
            <a:r>
              <a:rPr lang="it-IT" sz="1800" dirty="0">
                <a:latin typeface="Lato" panose="020F0502020204030203" pitchFamily="34" charset="0"/>
                <a:ea typeface="Lato" panose="020F0502020204030203" pitchFamily="34" charset="0"/>
                <a:cs typeface="Lato" panose="020F0502020204030203" pitchFamily="34" charset="0"/>
              </a:rPr>
              <a:t> </a:t>
            </a:r>
            <a:r>
              <a:rPr lang="it-IT" sz="1800" dirty="0" err="1">
                <a:latin typeface="Lato" panose="020F0502020204030203" pitchFamily="34" charset="0"/>
                <a:ea typeface="Lato" panose="020F0502020204030203" pitchFamily="34" charset="0"/>
                <a:cs typeface="Lato" panose="020F0502020204030203" pitchFamily="34" charset="0"/>
              </a:rPr>
              <a:t>used</a:t>
            </a:r>
            <a:r>
              <a:rPr lang="it-IT" sz="1800" dirty="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3640445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882</TotalTime>
  <Words>1755</Words>
  <Application>Microsoft Office PowerPoint</Application>
  <PresentationFormat>Widescreen</PresentationFormat>
  <Paragraphs>264</Paragraphs>
  <Slides>47</Slides>
  <Notes>32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47</vt:i4>
      </vt:variant>
    </vt:vector>
  </HeadingPairs>
  <TitlesOfParts>
    <vt:vector size="52" baseType="lpstr">
      <vt:lpstr>Aptos</vt:lpstr>
      <vt:lpstr>Aptos Display</vt:lpstr>
      <vt:lpstr>Arial</vt:lpstr>
      <vt:lpstr>Lato</vt:lpstr>
      <vt:lpstr>Tema di Office</vt:lpstr>
      <vt:lpstr>Neural Network-Based Lip Reading: Performance Evaluation and Live Testing</vt:lpstr>
      <vt:lpstr>Introduction</vt:lpstr>
      <vt:lpstr>Introduction</vt:lpstr>
      <vt:lpstr>Workflow</vt:lpstr>
      <vt:lpstr>Used Libraries</vt:lpstr>
      <vt:lpstr>OpenCV</vt:lpstr>
      <vt:lpstr>DLIB</vt:lpstr>
      <vt:lpstr>Dataset</vt:lpstr>
      <vt:lpstr>Dataset</vt:lpstr>
      <vt:lpstr>Lip Reading in the Wild</vt:lpstr>
      <vt:lpstr>Custom Dataset</vt:lpstr>
      <vt:lpstr>Preprocessing</vt:lpstr>
      <vt:lpstr>Preprocessing</vt:lpstr>
      <vt:lpstr>Preprocessing</vt:lpstr>
      <vt:lpstr>Preprocessing</vt:lpstr>
      <vt:lpstr>Preprocessing</vt:lpstr>
      <vt:lpstr>Gaussian Blurring</vt:lpstr>
      <vt:lpstr>Contrast Stretching</vt:lpstr>
      <vt:lpstr>Bilateral Filtering</vt:lpstr>
      <vt:lpstr>Sharpening</vt:lpstr>
      <vt:lpstr>Models</vt:lpstr>
      <vt:lpstr>Transfer Learning Models</vt:lpstr>
      <vt:lpstr>ImageNET</vt:lpstr>
      <vt:lpstr>MobileNet</vt:lpstr>
      <vt:lpstr>VGG16</vt:lpstr>
      <vt:lpstr>Custom Model</vt:lpstr>
      <vt:lpstr>Fine-Tuning</vt:lpstr>
      <vt:lpstr>Analysis of the results</vt:lpstr>
      <vt:lpstr>Confusion matrix</vt:lpstr>
      <vt:lpstr>ROC Curves</vt:lpstr>
      <vt:lpstr>Hyperparameter Optimization: Learning Rate</vt:lpstr>
      <vt:lpstr>Hyperparameter Optimization: Batch Size</vt:lpstr>
      <vt:lpstr>Hyperparameter Optimization: Optimizer</vt:lpstr>
      <vt:lpstr>Evaluation on LRW</vt:lpstr>
      <vt:lpstr>VGG16 vs MobileNet</vt:lpstr>
      <vt:lpstr>VGG16 vs MobileNet</vt:lpstr>
      <vt:lpstr>VGG16 vs MobileNet</vt:lpstr>
      <vt:lpstr>VGG16 vs MobileNet</vt:lpstr>
      <vt:lpstr>VGG16 vs MobileNet</vt:lpstr>
      <vt:lpstr>Custom Dataset Training</vt:lpstr>
      <vt:lpstr>Accuracy</vt:lpstr>
      <vt:lpstr>Loss</vt:lpstr>
      <vt:lpstr>ROC Curves</vt:lpstr>
      <vt:lpstr>Confusion Matrix</vt:lpstr>
      <vt:lpstr>Final thoughts</vt:lpstr>
      <vt:lpstr>Future work</vt:lpstr>
      <vt:lpstr>CIAU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VINCENZO ROMANO</dc:creator>
  <cp:lastModifiedBy>VINCENZO ROMANO</cp:lastModifiedBy>
  <cp:revision>9</cp:revision>
  <dcterms:created xsi:type="dcterms:W3CDTF">2024-07-04T09:29:22Z</dcterms:created>
  <dcterms:modified xsi:type="dcterms:W3CDTF">2024-07-10T13:21:58Z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2024-07-04T10:51:47Z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453a8037-eba2-4d65-a1eb-b9bc038bfdef</vt:lpwstr>
  </property>
  <property fmtid="{D5CDD505-2E9C-101B-9397-08002B2CF9AE}" pid="8" name="MSIP_Label_2ad0b24d-6422-44b0-b3de-abb3a9e8c81a_ContentBits">
    <vt:lpwstr>0</vt:lpwstr>
  </property>
</Properties>
</file>